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82"/>
  </p:notesMasterIdLst>
  <p:sldIdLst>
    <p:sldId id="338" r:id="rId2"/>
    <p:sldId id="320" r:id="rId3"/>
    <p:sldId id="324" r:id="rId4"/>
    <p:sldId id="319" r:id="rId5"/>
    <p:sldId id="260" r:id="rId6"/>
    <p:sldId id="321" r:id="rId7"/>
    <p:sldId id="259" r:id="rId8"/>
    <p:sldId id="261" r:id="rId9"/>
    <p:sldId id="262" r:id="rId10"/>
    <p:sldId id="263" r:id="rId11"/>
    <p:sldId id="264" r:id="rId12"/>
    <p:sldId id="336" r:id="rId13"/>
    <p:sldId id="271" r:id="rId14"/>
    <p:sldId id="268" r:id="rId15"/>
    <p:sldId id="273" r:id="rId16"/>
    <p:sldId id="266" r:id="rId17"/>
    <p:sldId id="272" r:id="rId18"/>
    <p:sldId id="337" r:id="rId19"/>
    <p:sldId id="275" r:id="rId20"/>
    <p:sldId id="270" r:id="rId21"/>
    <p:sldId id="274" r:id="rId22"/>
    <p:sldId id="267" r:id="rId23"/>
    <p:sldId id="277" r:id="rId24"/>
    <p:sldId id="283" r:id="rId25"/>
    <p:sldId id="278" r:id="rId26"/>
    <p:sldId id="279" r:id="rId27"/>
    <p:sldId id="281" r:id="rId28"/>
    <p:sldId id="280" r:id="rId29"/>
    <p:sldId id="282" r:id="rId30"/>
    <p:sldId id="332" r:id="rId31"/>
    <p:sldId id="284" r:id="rId32"/>
    <p:sldId id="285" r:id="rId33"/>
    <p:sldId id="286" r:id="rId34"/>
    <p:sldId id="287" r:id="rId35"/>
    <p:sldId id="333" r:id="rId36"/>
    <p:sldId id="288" r:id="rId37"/>
    <p:sldId id="289" r:id="rId38"/>
    <p:sldId id="290" r:id="rId39"/>
    <p:sldId id="291" r:id="rId40"/>
    <p:sldId id="298" r:id="rId41"/>
    <p:sldId id="276" r:id="rId42"/>
    <p:sldId id="292" r:id="rId43"/>
    <p:sldId id="293" r:id="rId44"/>
    <p:sldId id="294" r:id="rId45"/>
    <p:sldId id="295" r:id="rId46"/>
    <p:sldId id="296" r:id="rId47"/>
    <p:sldId id="297" r:id="rId48"/>
    <p:sldId id="299" r:id="rId49"/>
    <p:sldId id="302" r:id="rId50"/>
    <p:sldId id="301" r:id="rId51"/>
    <p:sldId id="300" r:id="rId52"/>
    <p:sldId id="325" r:id="rId53"/>
    <p:sldId id="326" r:id="rId54"/>
    <p:sldId id="327" r:id="rId55"/>
    <p:sldId id="331" r:id="rId56"/>
    <p:sldId id="328" r:id="rId57"/>
    <p:sldId id="329" r:id="rId58"/>
    <p:sldId id="330" r:id="rId59"/>
    <p:sldId id="269" r:id="rId60"/>
    <p:sldId id="303" r:id="rId61"/>
    <p:sldId id="304" r:id="rId62"/>
    <p:sldId id="313" r:id="rId63"/>
    <p:sldId id="305" r:id="rId64"/>
    <p:sldId id="306" r:id="rId65"/>
    <p:sldId id="307" r:id="rId66"/>
    <p:sldId id="308" r:id="rId67"/>
    <p:sldId id="309" r:id="rId68"/>
    <p:sldId id="310" r:id="rId69"/>
    <p:sldId id="311" r:id="rId70"/>
    <p:sldId id="323" r:id="rId71"/>
    <p:sldId id="312" r:id="rId72"/>
    <p:sldId id="314" r:id="rId73"/>
    <p:sldId id="315" r:id="rId74"/>
    <p:sldId id="316" r:id="rId75"/>
    <p:sldId id="317" r:id="rId76"/>
    <p:sldId id="318" r:id="rId77"/>
    <p:sldId id="339" r:id="rId78"/>
    <p:sldId id="340" r:id="rId79"/>
    <p:sldId id="335" r:id="rId80"/>
    <p:sldId id="334" r:id="rId8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0099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3529" autoAdjust="0"/>
    <p:restoredTop sz="94635" autoAdjust="0"/>
  </p:normalViewPr>
  <p:slideViewPr>
    <p:cSldViewPr>
      <p:cViewPr varScale="1">
        <p:scale>
          <a:sx n="85" d="100"/>
          <a:sy n="85" d="100"/>
        </p:scale>
        <p:origin x="-1212" y="-90"/>
      </p:cViewPr>
      <p:guideLst>
        <p:guide orient="horz" pos="2160"/>
        <p:guide pos="2880"/>
      </p:guideLst>
    </p:cSldViewPr>
  </p:slideViewPr>
  <p:outlineViewPr>
    <p:cViewPr>
      <p:scale>
        <a:sx n="33" d="100"/>
        <a:sy n="33" d="100"/>
      </p:scale>
      <p:origin x="66" y="19482"/>
    </p:cViewPr>
  </p:outlineViewPr>
  <p:notesTextViewPr>
    <p:cViewPr>
      <p:scale>
        <a:sx n="100" d="100"/>
        <a:sy n="100" d="100"/>
      </p:scale>
      <p:origin x="0" y="0"/>
    </p:cViewPr>
  </p:notesTextViewPr>
  <p:sorterViewPr>
    <p:cViewPr>
      <p:scale>
        <a:sx n="66" d="100"/>
        <a:sy n="66" d="100"/>
      </p:scale>
      <p:origin x="0" y="262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14FC2D-EB88-45D9-938B-B35187234FFB}" type="datetimeFigureOut">
              <a:rPr lang="zh-CN" altLang="en-US" smtClean="0"/>
              <a:pPr/>
              <a:t>2015-4-19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372DB4-6508-4221-B14E-CA9AB49110E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11</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14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22</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23</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28</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29</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30</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31</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32</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33</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34</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35</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36</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37</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38</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39</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40</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41</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42</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43</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44</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45</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46</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47</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48</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49</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50</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51</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52</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53</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54</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55</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56</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57</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58</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59</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60</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61</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62</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63</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64</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65</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66</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67</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68</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69</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B372DB4-6508-4221-B14E-CA9AB49110E5}" type="slidenum">
              <a:rPr lang="zh-CN" altLang="en-US" smtClean="0"/>
              <a:pPr/>
              <a:t>70</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71</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72</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73</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74</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75</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76</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77</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78</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79</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2617A-A5B8-482C-984E-83C560DB5C97}" type="slidenum">
              <a:rPr lang="en-US" altLang="zh-CN"/>
              <a:pPr/>
              <a:t>80</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标题 1"/>
          <p:cNvSpPr txBox="1">
            <a:spLocks/>
          </p:cNvSpPr>
          <p:nvPr userDrawn="1"/>
        </p:nvSpPr>
        <p:spPr>
          <a:xfrm>
            <a:off x="0" y="0"/>
            <a:ext cx="8229600" cy="214290"/>
          </a:xfrm>
          <a:prstGeom prst="rect">
            <a:avLst/>
          </a:prstGeom>
        </p:spPr>
        <p:txBody>
          <a:bodyPr>
            <a:noAutofit/>
          </a:bodyPr>
          <a:lstStyle>
            <a:lvl1pPr algn="l">
              <a:defRPr sz="900"/>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000" b="1"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cs typeface="+mj-cs"/>
              </a:rPr>
              <a:t>深圳暖通净化行业协会技术讲座</a:t>
            </a:r>
            <a:endParaRPr kumimoji="0" lang="zh-CN" altLang="en-US" sz="1000" b="1"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j-cs"/>
            </a:endParaRPr>
          </a:p>
        </p:txBody>
      </p:sp>
    </p:spTree>
  </p:cSld>
  <p:clrMap bg1="dk1" tx1="lt1" bg2="dk2" tx2="lt2" accent1="accent1" accent2="accent2" accent3="accent3" accent4="accent4" accent5="accent5" accent6="accent6" hlink="hlink" folHlink="folHlink"/>
  <p:sldLayoutIdLst>
    <p:sldLayoutId id="2147483830" r:id="rId1"/>
    <p:sldLayoutId id="2147483829" r:id="rId2"/>
    <p:sldLayoutId id="214748383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62.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457200" y="2500306"/>
            <a:ext cx="8229600" cy="1571636"/>
          </a:xfrm>
          <a:prstGeom prst="rect">
            <a:avLst/>
          </a:prstGeom>
        </p:spPr>
        <p:txBody>
          <a:bodyPr>
            <a:normAutofit/>
          </a:bodyPr>
          <a:lstStyle/>
          <a:p>
            <a:pPr algn="ctr">
              <a:buNone/>
            </a:pPr>
            <a:r>
              <a:rPr lang="zh-CN" altLang="en-US" sz="6000" b="1" dirty="0" smtClean="0">
                <a:latin typeface="华文隶书" pitchFamily="2" charset="-122"/>
                <a:ea typeface="华文隶书" pitchFamily="2" charset="-122"/>
              </a:rPr>
              <a:t>电气设计基础知识</a:t>
            </a:r>
            <a:endParaRPr lang="zh-CN" altLang="en-US" sz="6000" b="1" dirty="0">
              <a:latin typeface="华文隶书" pitchFamily="2" charset="-122"/>
              <a:ea typeface="华文隶书" pitchFamily="2" charset="-122"/>
            </a:endParaRPr>
          </a:p>
        </p:txBody>
      </p:sp>
      <p:sp>
        <p:nvSpPr>
          <p:cNvPr id="5" name="内容占位符 2"/>
          <p:cNvSpPr txBox="1">
            <a:spLocks/>
          </p:cNvSpPr>
          <p:nvPr/>
        </p:nvSpPr>
        <p:spPr>
          <a:xfrm>
            <a:off x="7500958" y="4572008"/>
            <a:ext cx="1228676" cy="500066"/>
          </a:xfrm>
          <a:prstGeom prst="rect">
            <a:avLst/>
          </a:prstGeom>
        </p:spPr>
        <p:txBody>
          <a:bodyPr vert="horz" lIns="91440" tIns="45720" rIns="91440" bIns="45720" rtlCol="0">
            <a:normAutofit fontScale="85000" lnSpcReduction="10000"/>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3200" dirty="0" smtClean="0">
                <a:latin typeface="华文新魏" pitchFamily="2" charset="-122"/>
                <a:ea typeface="华文新魏" pitchFamily="2" charset="-122"/>
              </a:rPr>
              <a:t>樊云龙  </a:t>
            </a:r>
            <a:endParaRPr kumimoji="0" lang="zh-CN" altLang="en-US" sz="3200" i="0" u="none" strike="noStrike" kern="1200" cap="none" spc="0" normalizeH="0" baseline="0" noProof="0" dirty="0">
              <a:ln>
                <a:noFill/>
              </a:ln>
              <a:solidFill>
                <a:schemeClr val="tx1"/>
              </a:solidFill>
              <a:effectLst/>
              <a:uLnTx/>
              <a:uFillTx/>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6"/>
          <p:cNvSpPr txBox="1">
            <a:spLocks/>
          </p:cNvSpPr>
          <p:nvPr/>
        </p:nvSpPr>
        <p:spPr>
          <a:xfrm>
            <a:off x="2402228" y="714356"/>
            <a:ext cx="4384350" cy="5286412"/>
          </a:xfrm>
          <a:prstGeom prst="rect">
            <a:avLst/>
          </a:prstGeom>
        </p:spPr>
        <p:txBody>
          <a:bodyPr vert="horz" lIns="91440" tIns="45720" rIns="91440" bIns="45720" rtlCol="0">
            <a:normAutofit/>
          </a:bodyPr>
          <a:lstStyle/>
          <a:p>
            <a:pPr marL="342900" indent="-342900" algn="ctr">
              <a:spcBef>
                <a:spcPct val="20000"/>
              </a:spcBef>
              <a:defRPr/>
            </a:pPr>
            <a:endParaRPr lang="en-US" altLang="zh-CN" sz="2800" b="1" dirty="0" smtClean="0">
              <a:latin typeface="黑体" pitchFamily="2" charset="-122"/>
              <a:ea typeface="黑体" pitchFamily="2" charset="-122"/>
            </a:endParaRPr>
          </a:p>
          <a:p>
            <a:pPr marL="342900" indent="-342900" algn="ctr">
              <a:spcBef>
                <a:spcPct val="20000"/>
              </a:spcBef>
              <a:defRPr/>
            </a:pPr>
            <a:endParaRPr lang="en-US" altLang="zh-CN" sz="2800" b="1" dirty="0" smtClean="0">
              <a:latin typeface="黑体" pitchFamily="2" charset="-122"/>
              <a:ea typeface="黑体" pitchFamily="2" charset="-122"/>
            </a:endParaRPr>
          </a:p>
          <a:p>
            <a:pPr marL="571500" indent="-571500">
              <a:spcBef>
                <a:spcPct val="20000"/>
              </a:spcBef>
              <a:buFont typeface="+mj-ea"/>
              <a:buAutoNum type="ea1JpnChsDbPeriod"/>
              <a:defRPr/>
            </a:pPr>
            <a:r>
              <a:rPr lang="zh-CN" altLang="en-US" sz="2800" b="1" dirty="0" smtClean="0">
                <a:latin typeface="黑体" pitchFamily="2" charset="-122"/>
                <a:ea typeface="黑体" pitchFamily="2" charset="-122"/>
              </a:rPr>
              <a:t>用电负荷分级</a:t>
            </a:r>
            <a:endParaRPr lang="en-US" altLang="zh-CN" sz="2800" b="1" dirty="0" smtClean="0">
              <a:latin typeface="黑体" pitchFamily="2" charset="-122"/>
              <a:ea typeface="黑体" pitchFamily="2" charset="-122"/>
            </a:endParaRPr>
          </a:p>
          <a:p>
            <a:pPr marL="571500" indent="-571500">
              <a:spcBef>
                <a:spcPct val="20000"/>
              </a:spcBef>
              <a:buFont typeface="+mj-ea"/>
              <a:buAutoNum type="ea1JpnChsDbPeriod"/>
              <a:defRPr/>
            </a:pPr>
            <a:r>
              <a:rPr lang="zh-CN" altLang="en-US" sz="2800" b="1" dirty="0" smtClean="0">
                <a:latin typeface="黑体" pitchFamily="2" charset="-122"/>
                <a:ea typeface="黑体" pitchFamily="2" charset="-122"/>
              </a:rPr>
              <a:t>低压配电</a:t>
            </a:r>
            <a:endParaRPr lang="en-US" altLang="zh-CN" sz="2800" b="1" dirty="0" smtClean="0">
              <a:latin typeface="黑体" pitchFamily="2" charset="-122"/>
              <a:ea typeface="黑体" pitchFamily="2" charset="-122"/>
            </a:endParaRPr>
          </a:p>
          <a:p>
            <a:pPr marL="571500" indent="-571500">
              <a:spcBef>
                <a:spcPct val="20000"/>
              </a:spcBef>
              <a:buFont typeface="+mj-ea"/>
              <a:buAutoNum type="ea1JpnChsDbPeriod"/>
              <a:defRPr/>
            </a:pPr>
            <a:r>
              <a:rPr lang="zh-CN" altLang="en-US" sz="2800" b="1" dirty="0" smtClean="0">
                <a:latin typeface="黑体" pitchFamily="2" charset="-122"/>
                <a:ea typeface="黑体" pitchFamily="2" charset="-122"/>
              </a:rPr>
              <a:t>低压配电线路的保护</a:t>
            </a:r>
            <a:endParaRPr lang="en-US" altLang="zh-CN" sz="2800" b="1" dirty="0" smtClean="0">
              <a:latin typeface="黑体" pitchFamily="2" charset="-122"/>
              <a:ea typeface="黑体" pitchFamily="2" charset="-122"/>
            </a:endParaRPr>
          </a:p>
          <a:p>
            <a:pPr marL="571500" lvl="0" indent="-571500">
              <a:spcBef>
                <a:spcPct val="20000"/>
              </a:spcBef>
              <a:buFont typeface="+mj-ea"/>
              <a:buAutoNum type="ea1JpnChsDbPeriod"/>
              <a:defRPr/>
            </a:pPr>
            <a:r>
              <a:rPr lang="zh-CN" altLang="en-US" sz="2800" b="1" dirty="0" smtClean="0">
                <a:latin typeface="黑体" pitchFamily="2" charset="-122"/>
                <a:ea typeface="黑体" pitchFamily="2" charset="-122"/>
              </a:rPr>
              <a:t>低压电器</a:t>
            </a:r>
            <a:endParaRPr lang="en-US" altLang="zh-CN" sz="2800" b="1" dirty="0" smtClean="0">
              <a:latin typeface="黑体" pitchFamily="2" charset="-122"/>
              <a:ea typeface="黑体" pitchFamily="2" charset="-122"/>
            </a:endParaRPr>
          </a:p>
          <a:p>
            <a:pPr marL="571500" indent="-571500">
              <a:spcBef>
                <a:spcPct val="20000"/>
              </a:spcBef>
              <a:buFont typeface="+mj-ea"/>
              <a:buAutoNum type="ea1JpnChsDbPeriod"/>
              <a:defRPr/>
            </a:pPr>
            <a:r>
              <a:rPr lang="zh-CN" altLang="en-US" sz="2800" b="1" dirty="0" smtClean="0">
                <a:latin typeface="黑体" pitchFamily="2" charset="-122"/>
                <a:ea typeface="黑体" pitchFamily="2" charset="-122"/>
              </a:rPr>
              <a:t>电线电缆</a:t>
            </a:r>
            <a:endParaRPr lang="en-US" altLang="zh-CN" sz="2800" b="1" dirty="0" smtClean="0">
              <a:latin typeface="黑体" pitchFamily="2" charset="-122"/>
              <a:ea typeface="黑体" pitchFamily="2" charset="-122"/>
            </a:endParaRPr>
          </a:p>
          <a:p>
            <a:pPr marL="571500" lvl="0" indent="-571500">
              <a:spcBef>
                <a:spcPct val="20000"/>
              </a:spcBef>
              <a:buFont typeface="+mj-ea"/>
              <a:buAutoNum type="ea1JpnChsDbPeriod"/>
              <a:defRPr/>
            </a:pPr>
            <a:r>
              <a:rPr lang="zh-CN" altLang="en-US" sz="2800" b="1" dirty="0" smtClean="0">
                <a:latin typeface="黑体" pitchFamily="2" charset="-122"/>
                <a:ea typeface="黑体" pitchFamily="2" charset="-122"/>
              </a:rPr>
              <a:t>照明系统</a:t>
            </a:r>
          </a:p>
          <a:p>
            <a:pPr marL="342900" indent="-342900">
              <a:spcBef>
                <a:spcPct val="20000"/>
              </a:spcBef>
              <a:defRPr/>
            </a:pPr>
            <a:endParaRPr lang="zh-CN" altLang="en-US" sz="2000" b="1" dirty="0" smtClean="0">
              <a:latin typeface="黑体" pitchFamily="2" charset="-122"/>
              <a:ea typeface="黑体" pitchFamily="2" charset="-122"/>
            </a:endParaRPr>
          </a:p>
          <a:p>
            <a:pPr marL="342900" lvl="0" indent="-342900">
              <a:spcBef>
                <a:spcPct val="20000"/>
              </a:spcBef>
              <a:defRPr/>
            </a:pPr>
            <a:endParaRPr lang="zh-CN" altLang="en-US" sz="2000" b="1" dirty="0" smtClean="0">
              <a:latin typeface="黑体" pitchFamily="2" charset="-122"/>
              <a:ea typeface="黑体" pitchFamily="2" charset="-122"/>
            </a:endParaRPr>
          </a:p>
          <a:p>
            <a:pPr marL="342900" indent="-342900">
              <a:spcBef>
                <a:spcPct val="20000"/>
              </a:spcBef>
              <a:defRPr/>
            </a:pPr>
            <a:endParaRPr lang="zh-CN" altLang="en-US" sz="2000" b="1" dirty="0" smtClean="0">
              <a:latin typeface="黑体" pitchFamily="2" charset="-122"/>
              <a:ea typeface="黑体" pitchFamily="2" charset="-122"/>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altLang="zh-CN" sz="20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用电负荷分级</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
        <p:nvSpPr>
          <p:cNvPr id="5" name="副标题 6"/>
          <p:cNvSpPr txBox="1">
            <a:spLocks/>
          </p:cNvSpPr>
          <p:nvPr/>
        </p:nvSpPr>
        <p:spPr>
          <a:xfrm>
            <a:off x="687716" y="1214422"/>
            <a:ext cx="7813374" cy="5286412"/>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1 </a:t>
            </a:r>
            <a:r>
              <a:rPr kumimoji="0" lang="zh-CN" altLang="en-US"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符合下列情况之一时，应为一级负荷</a:t>
            </a:r>
            <a:r>
              <a:rPr kumimoji="0" lang="zh-CN" altLang="en-US" sz="2200" b="0"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 </a:t>
            </a:r>
            <a:r>
              <a:rPr kumimoji="0" lang="zh-CN" altLang="en-US" sz="2200" b="0" i="0" u="none" strike="noStrike" kern="1200" cap="none" spc="0" normalizeH="0" baseline="0" noProof="0" dirty="0" smtClean="0">
                <a:ln>
                  <a:noFill/>
                </a:ln>
                <a:solidFill>
                  <a:schemeClr val="tx1"/>
                </a:solidFill>
                <a:effectLst/>
                <a:uLnTx/>
                <a:uFillTx/>
                <a:latin typeface="+mn-ea"/>
                <a:ea typeface="+mn-ea"/>
                <a:cs typeface="+mn-cs"/>
              </a:rPr>
              <a:t/>
            </a:r>
            <a:br>
              <a:rPr kumimoji="0" lang="zh-CN" altLang="en-US" sz="2200" b="0" i="0" u="none" strike="noStrike" kern="1200" cap="none" spc="0" normalizeH="0" baseline="0" noProof="0" dirty="0" smtClean="0">
                <a:ln>
                  <a:noFill/>
                </a:ln>
                <a:solidFill>
                  <a:schemeClr val="tx1"/>
                </a:solidFill>
                <a:effectLst/>
                <a:uLnTx/>
                <a:uFillTx/>
                <a:latin typeface="+mn-ea"/>
                <a:ea typeface="+mn-ea"/>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1</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）中断供电将造成人身伤亡时。 </a:t>
            </a:r>
            <a:b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2</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）中断供电将在政治、经济上造成重大影响或损失时。 </a:t>
            </a:r>
            <a:b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3</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中断供电将影响有重大政治、经济意义的用电单位的正常工作，或造成公共场所秩序严重混乱时。例如：重要通信枢纽、重要交通枢纽、重要的经济信息中心、特级或甲级体育建筑、国宾馆、国家级及承担重大国事活动的会堂以及经常用于重要国际活动的大量人员集中的公共场所等用电单位中的重要电力负荷。 在一级负荷中，当中断供电后将造成人身伤亡，重大设备损坏或发生中毒、爆炸和火灾等情况的负荷，以及特别重要场所中不允许中断供电的负荷，为特别重要的负荷。</a:t>
            </a:r>
            <a:endPar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2</a:t>
            </a:r>
            <a:r>
              <a:rPr kumimoji="0" lang="zh-CN" altLang="en-US"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 符合下列情况之一时，应为二级负荷： </a:t>
            </a:r>
            <a:r>
              <a:rPr kumimoji="0" lang="zh-CN" altLang="en-US" sz="2200" b="0" i="0" u="none" strike="noStrike" kern="1200" cap="none" spc="0" normalizeH="0" baseline="0" noProof="0" dirty="0" smtClean="0">
                <a:ln>
                  <a:noFill/>
                </a:ln>
                <a:solidFill>
                  <a:schemeClr val="tx1"/>
                </a:solidFill>
                <a:effectLst/>
                <a:uLnTx/>
                <a:uFillTx/>
                <a:latin typeface="+mn-lt"/>
                <a:ea typeface="+mn-ea"/>
                <a:cs typeface="+mn-cs"/>
              </a:rPr>
              <a:t/>
            </a:r>
            <a:br>
              <a:rPr kumimoji="0" lang="zh-CN" altLang="en-US" sz="2200" b="0" i="0" u="none" strike="noStrike" kern="1200" cap="none" spc="0" normalizeH="0" baseline="0" noProof="0" dirty="0" smtClean="0">
                <a:ln>
                  <a:noFill/>
                </a:ln>
                <a:solidFill>
                  <a:schemeClr val="tx1"/>
                </a:solidFill>
                <a:effectLst/>
                <a:uLnTx/>
                <a:uFillTx/>
                <a:latin typeface="+mn-lt"/>
                <a:ea typeface="+mn-ea"/>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1</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）中断供电将造成较大政治影响时。 </a:t>
            </a:r>
            <a:b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2</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）中断供电将造成较大经济损失时。 </a:t>
            </a:r>
            <a:b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3</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）中断供电将影响重要用电单位的正常工作，或造成公共场所秩序混乱时。</a:t>
            </a:r>
            <a:endPar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3</a:t>
            </a:r>
            <a:r>
              <a:rPr kumimoji="0" lang="zh-CN" altLang="en-US"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 不属于一级负荷和二级负荷的用电负荷应为三级负荷。</a:t>
            </a:r>
            <a:endParaRPr kumimoji="0" lang="en-US" altLang="zh-CN" sz="20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各级负荷对电源的要求</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
        <p:nvSpPr>
          <p:cNvPr id="6" name="副标题 6"/>
          <p:cNvSpPr txBox="1">
            <a:spLocks/>
          </p:cNvSpPr>
          <p:nvPr/>
        </p:nvSpPr>
        <p:spPr>
          <a:xfrm>
            <a:off x="687716" y="1214422"/>
            <a:ext cx="7813374" cy="4786346"/>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1 </a:t>
            </a:r>
            <a:r>
              <a:rPr kumimoji="0" lang="zh-CN" altLang="en-US"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一级负荷的供电电源</a:t>
            </a:r>
            <a:endParaRPr kumimoji="0" lang="en-US" altLang="zh-CN"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lang="en-US" altLang="zh-CN" sz="2200" b="1" dirty="0" smtClean="0">
                <a:latin typeface="黑体" pitchFamily="2" charset="-122"/>
                <a:ea typeface="黑体" pitchFamily="2" charset="-122"/>
              </a:rPr>
              <a:t>   </a:t>
            </a:r>
            <a:r>
              <a:rPr lang="zh-CN" altLang="en-US" sz="2200" dirty="0" smtClean="0">
                <a:latin typeface="华文细黑" pitchFamily="2" charset="-122"/>
                <a:ea typeface="华文细黑" pitchFamily="2" charset="-122"/>
              </a:rPr>
              <a:t>应符合下列规定 ：</a:t>
            </a:r>
            <a:r>
              <a:rPr kumimoji="0" lang="zh-CN" altLang="en-US" sz="2200" b="0" i="0" u="none" strike="noStrike" kern="1200" cap="none" spc="0" normalizeH="0" baseline="0" noProof="0" dirty="0" smtClean="0">
                <a:ln>
                  <a:noFill/>
                </a:ln>
                <a:solidFill>
                  <a:schemeClr val="tx1"/>
                </a:solidFill>
                <a:effectLst/>
                <a:uLnTx/>
                <a:uFillTx/>
                <a:latin typeface="+mn-ea"/>
                <a:ea typeface="+mn-ea"/>
                <a:cs typeface="+mn-cs"/>
              </a:rPr>
              <a:t/>
            </a:r>
            <a:br>
              <a:rPr kumimoji="0" lang="zh-CN" altLang="en-US" sz="2200" b="0" i="0" u="none" strike="noStrike" kern="1200" cap="none" spc="0" normalizeH="0" baseline="0" noProof="0" dirty="0" smtClean="0">
                <a:ln>
                  <a:noFill/>
                </a:ln>
                <a:solidFill>
                  <a:schemeClr val="tx1"/>
                </a:solidFill>
                <a:effectLst/>
                <a:uLnTx/>
                <a:uFillTx/>
                <a:latin typeface="+mn-ea"/>
                <a:ea typeface="+mn-ea"/>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1</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）一级荷应由双重电源供电；当一个电源发生故障时，另一个电源不应同时受到损坏。</a:t>
            </a:r>
            <a:b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2</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）一级负荷中特别重要的负荷，除由双重电源供电外，还应增设应急电源，并严禁将其他负荷接入应急供电系统；设备的供电电源的切换时间，应满足设备允许中断供电的要求。</a:t>
            </a:r>
            <a:b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3</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中断供电将影响有重大政治、经济意义的用电单位的正常工作，或造成公共场所秩序严重混乱时。例如：重要通信枢纽、重要交通枢纽、重要的经济信息中心、特级或甲级体育建筑、国宾馆、国家级及承担重大国事活动的会堂以及经常用于重要国际活动的大量人员集中的公共场所等用电单位中的重要电力负荷。 在一级负荷中，当中断供电后将造成人身伤亡，重大设备损坏或发生中毒、爆炸和火灾等情况的负荷，以及特别重要场所中不允许中断供电的负荷，为特别重要的负荷。</a:t>
            </a:r>
            <a:endPar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2</a:t>
            </a:r>
            <a:r>
              <a:rPr kumimoji="0" lang="zh-CN" altLang="en-US"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 二级负荷的供</a:t>
            </a:r>
            <a:r>
              <a:rPr lang="zh-CN" altLang="en-US" sz="2200" b="1" dirty="0" smtClean="0">
                <a:latin typeface="黑体" pitchFamily="2" charset="-122"/>
                <a:ea typeface="黑体" pitchFamily="2" charset="-122"/>
              </a:rPr>
              <a:t>电</a:t>
            </a:r>
            <a:r>
              <a:rPr kumimoji="0" lang="zh-CN" altLang="en-US"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系统 </a:t>
            </a:r>
            <a:r>
              <a:rPr kumimoji="0" lang="zh-CN" altLang="en-US" sz="2200" b="0" i="0" u="none" strike="noStrike" kern="1200" cap="none" spc="0" normalizeH="0" baseline="0" noProof="0" dirty="0" smtClean="0">
                <a:ln>
                  <a:noFill/>
                </a:ln>
                <a:solidFill>
                  <a:schemeClr val="tx1"/>
                </a:solidFill>
                <a:effectLst/>
                <a:uLnTx/>
                <a:uFillTx/>
                <a:latin typeface="+mn-lt"/>
                <a:ea typeface="+mn-ea"/>
                <a:cs typeface="+mn-cs"/>
              </a:rPr>
              <a:t/>
            </a:r>
            <a:br>
              <a:rPr kumimoji="0" lang="zh-CN" altLang="en-US" sz="2200" b="0" i="0" u="none" strike="noStrike" kern="1200" cap="none" spc="0" normalizeH="0" baseline="0" noProof="0" dirty="0" smtClean="0">
                <a:ln>
                  <a:noFill/>
                </a:ln>
                <a:solidFill>
                  <a:schemeClr val="tx1"/>
                </a:solidFill>
                <a:effectLst/>
                <a:uLnTx/>
                <a:uFillTx/>
                <a:latin typeface="+mn-lt"/>
                <a:ea typeface="+mn-ea"/>
                <a:cs typeface="+mn-cs"/>
              </a:rPr>
            </a:b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宜由两回线路供电。在负荷较或地区供电条件困难时，二级负荷可由一回</a:t>
            </a:r>
            <a:r>
              <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6kV</a:t>
            </a:r>
            <a:r>
              <a:rPr kumimoji="0" lang="zh-CN" altLang="en-US"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及以上专用的架空线路供电。</a:t>
            </a:r>
            <a:endParaRPr kumimoji="0" lang="en-US" altLang="zh-CN" sz="22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3</a:t>
            </a:r>
            <a:r>
              <a:rPr kumimoji="0" lang="zh-CN" altLang="en-US" sz="2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n-cs"/>
              </a:rPr>
              <a:t> 备用电源负荷严禁接入应急供电系统</a:t>
            </a:r>
            <a:endParaRPr kumimoji="0" lang="en-US" altLang="zh-CN" sz="20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p:txBody>
      </p:sp>
      <p:sp>
        <p:nvSpPr>
          <p:cNvPr id="7"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ctrTitle" idx="4294967295"/>
          </p:nvPr>
        </p:nvSpPr>
        <p:spPr>
          <a:xfrm>
            <a:off x="642910" y="285728"/>
            <a:ext cx="7815290" cy="755645"/>
          </a:xfrm>
          <a:prstGeom prst="rect">
            <a:avLst/>
          </a:prstGeom>
        </p:spPr>
        <p:txBody>
          <a:bodyPr>
            <a:normAutofit/>
          </a:bodyPr>
          <a:lstStyle/>
          <a:p>
            <a:pPr algn="ctr"/>
            <a:r>
              <a:rPr lang="zh-CN" altLang="en-US" sz="3200" b="1" dirty="0" smtClean="0">
                <a:latin typeface="黑体" pitchFamily="2" charset="-122"/>
                <a:ea typeface="黑体" pitchFamily="2" charset="-122"/>
              </a:rPr>
              <a:t>低压配电</a:t>
            </a:r>
            <a:endParaRPr lang="zh-CN" altLang="en-US" sz="3200" b="1" dirty="0">
              <a:latin typeface="黑体" pitchFamily="2" charset="-122"/>
              <a:ea typeface="黑体" pitchFamily="2" charset="-122"/>
            </a:endParaRPr>
          </a:p>
        </p:txBody>
      </p:sp>
      <p:sp>
        <p:nvSpPr>
          <p:cNvPr id="7" name="副标题 6"/>
          <p:cNvSpPr>
            <a:spLocks noGrp="1"/>
          </p:cNvSpPr>
          <p:nvPr>
            <p:ph type="subTitle" idx="4294967295"/>
          </p:nvPr>
        </p:nvSpPr>
        <p:spPr>
          <a:xfrm>
            <a:off x="687716" y="1142984"/>
            <a:ext cx="7813374" cy="4500594"/>
          </a:xfrm>
          <a:prstGeom prst="rect">
            <a:avLst/>
          </a:prstGeom>
        </p:spPr>
        <p:txBody>
          <a:bodyPr vert="horz" wrap="square">
            <a:normAutofit/>
          </a:bodyPr>
          <a:lstStyle/>
          <a:p>
            <a:pPr>
              <a:buNone/>
            </a:pPr>
            <a:r>
              <a:rPr lang="zh-CN" altLang="en-US" sz="2000" b="1" dirty="0" smtClean="0">
                <a:solidFill>
                  <a:schemeClr val="tx1"/>
                </a:solidFill>
              </a:rPr>
              <a:t>         </a:t>
            </a:r>
            <a:r>
              <a:rPr lang="zh-CN" altLang="en-US" sz="2000" dirty="0" smtClean="0">
                <a:solidFill>
                  <a:schemeClr val="tx1"/>
                </a:solidFill>
                <a:latin typeface="华文细黑" pitchFamily="2" charset="-122"/>
                <a:ea typeface="华文细黑" pitchFamily="2" charset="-122"/>
              </a:rPr>
              <a:t>带电导体系统的型式宜采用单相二线制、两相三线制、三相三线</a:t>
            </a:r>
            <a:endParaRPr lang="en-US" altLang="zh-CN" sz="2000" dirty="0" smtClean="0">
              <a:solidFill>
                <a:schemeClr val="tx1"/>
              </a:solidFill>
              <a:latin typeface="华文细黑" pitchFamily="2" charset="-122"/>
              <a:ea typeface="华文细黑" pitchFamily="2" charset="-122"/>
            </a:endParaRPr>
          </a:p>
          <a:p>
            <a:pPr>
              <a:buNone/>
            </a:pPr>
            <a:r>
              <a:rPr lang="zh-CN" altLang="en-US" sz="2000" dirty="0" smtClean="0">
                <a:solidFill>
                  <a:schemeClr val="tx1"/>
                </a:solidFill>
                <a:latin typeface="华文细黑" pitchFamily="2" charset="-122"/>
                <a:ea typeface="华文细黑" pitchFamily="2" charset="-122"/>
              </a:rPr>
              <a:t>制和三相四线制。</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buNone/>
            </a:pPr>
            <a:r>
              <a:rPr lang="zh-CN" altLang="en-US" sz="2000" dirty="0" smtClean="0">
                <a:solidFill>
                  <a:schemeClr val="tx1"/>
                </a:solidFill>
                <a:latin typeface="华文细黑" pitchFamily="2" charset="-122"/>
                <a:ea typeface="华文细黑" pitchFamily="2" charset="-122"/>
              </a:rPr>
              <a:t>        低压配电系统接地型式可采用</a:t>
            </a:r>
            <a:r>
              <a:rPr lang="en-US" altLang="zh-CN" sz="2000" dirty="0" smtClean="0">
                <a:solidFill>
                  <a:schemeClr val="tx1"/>
                </a:solidFill>
                <a:latin typeface="华文细黑" pitchFamily="2" charset="-122"/>
                <a:ea typeface="华文细黑" pitchFamily="2" charset="-122"/>
              </a:rPr>
              <a:t>TN</a:t>
            </a:r>
            <a:r>
              <a:rPr lang="zh-CN" altLang="en-US" sz="2000" dirty="0" smtClean="0">
                <a:solidFill>
                  <a:schemeClr val="tx1"/>
                </a:solidFill>
                <a:latin typeface="华文细黑" pitchFamily="2" charset="-122"/>
                <a:ea typeface="华文细黑" pitchFamily="2" charset="-122"/>
              </a:rPr>
              <a:t>系统、</a:t>
            </a:r>
            <a:r>
              <a:rPr lang="en-US" altLang="zh-CN" sz="2000" dirty="0" smtClean="0">
                <a:solidFill>
                  <a:schemeClr val="tx1"/>
                </a:solidFill>
                <a:latin typeface="华文细黑" pitchFamily="2" charset="-122"/>
                <a:ea typeface="华文细黑" pitchFamily="2" charset="-122"/>
              </a:rPr>
              <a:t>TT</a:t>
            </a:r>
            <a:r>
              <a:rPr lang="zh-CN" altLang="en-US" sz="2000" dirty="0" smtClean="0">
                <a:solidFill>
                  <a:schemeClr val="tx1"/>
                </a:solidFill>
                <a:latin typeface="华文细黑" pitchFamily="2" charset="-122"/>
                <a:ea typeface="华文细黑" pitchFamily="2" charset="-122"/>
              </a:rPr>
              <a:t>系统和</a:t>
            </a:r>
            <a:r>
              <a:rPr lang="en-US" altLang="zh-CN" sz="2000" dirty="0" smtClean="0">
                <a:solidFill>
                  <a:schemeClr val="tx1"/>
                </a:solidFill>
                <a:latin typeface="华文细黑" pitchFamily="2" charset="-122"/>
                <a:ea typeface="华文细黑" pitchFamily="2" charset="-122"/>
              </a:rPr>
              <a:t>IT</a:t>
            </a:r>
            <a:r>
              <a:rPr lang="zh-CN" altLang="en-US" sz="2000" dirty="0" smtClean="0">
                <a:solidFill>
                  <a:schemeClr val="tx1"/>
                </a:solidFill>
                <a:latin typeface="华文细黑" pitchFamily="2" charset="-122"/>
                <a:ea typeface="华文细黑" pitchFamily="2" charset="-122"/>
              </a:rPr>
              <a:t>系统。</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buNone/>
            </a:pPr>
            <a:r>
              <a:rPr lang="en-US" altLang="zh-CN" sz="2000" dirty="0" smtClean="0">
                <a:solidFill>
                  <a:schemeClr val="tx1"/>
                </a:solidFill>
                <a:latin typeface="华文细黑" pitchFamily="2" charset="-122"/>
                <a:ea typeface="华文细黑" pitchFamily="2" charset="-122"/>
              </a:rPr>
              <a:t>        TN</a:t>
            </a:r>
            <a:r>
              <a:rPr lang="zh-CN" altLang="en-US" sz="2000" dirty="0" smtClean="0">
                <a:solidFill>
                  <a:schemeClr val="tx1"/>
                </a:solidFill>
                <a:latin typeface="华文细黑" pitchFamily="2" charset="-122"/>
                <a:ea typeface="华文细黑" pitchFamily="2" charset="-122"/>
              </a:rPr>
              <a:t>系统又分为：</a:t>
            </a:r>
            <a:r>
              <a:rPr lang="en-US" altLang="zh-CN" sz="2000" dirty="0" smtClean="0">
                <a:solidFill>
                  <a:schemeClr val="tx1"/>
                </a:solidFill>
                <a:latin typeface="华文细黑" pitchFamily="2" charset="-122"/>
                <a:ea typeface="华文细黑" pitchFamily="2" charset="-122"/>
              </a:rPr>
              <a:t>TN-C</a:t>
            </a:r>
            <a:r>
              <a:rPr lang="zh-CN" altLang="en-US" sz="2000" dirty="0" smtClean="0">
                <a:solidFill>
                  <a:schemeClr val="tx1"/>
                </a:solidFill>
                <a:latin typeface="华文细黑" pitchFamily="2" charset="-122"/>
                <a:ea typeface="华文细黑" pitchFamily="2" charset="-122"/>
              </a:rPr>
              <a:t>系统、</a:t>
            </a:r>
            <a:r>
              <a:rPr lang="en-US" altLang="zh-CN" sz="2000" dirty="0" smtClean="0">
                <a:solidFill>
                  <a:schemeClr val="tx1"/>
                </a:solidFill>
                <a:latin typeface="华文细黑" pitchFamily="2" charset="-122"/>
                <a:ea typeface="华文细黑" pitchFamily="2" charset="-122"/>
              </a:rPr>
              <a:t>TN-S</a:t>
            </a:r>
            <a:r>
              <a:rPr lang="zh-CN" altLang="en-US" sz="2000" dirty="0" smtClean="0">
                <a:solidFill>
                  <a:schemeClr val="tx1"/>
                </a:solidFill>
                <a:latin typeface="华文细黑" pitchFamily="2" charset="-122"/>
                <a:ea typeface="华文细黑" pitchFamily="2" charset="-122"/>
              </a:rPr>
              <a:t>系统、</a:t>
            </a:r>
            <a:r>
              <a:rPr lang="en-US" altLang="zh-CN" sz="2000" dirty="0" smtClean="0">
                <a:solidFill>
                  <a:schemeClr val="tx1"/>
                </a:solidFill>
                <a:latin typeface="华文细黑" pitchFamily="2" charset="-122"/>
                <a:ea typeface="华文细黑" pitchFamily="2" charset="-122"/>
              </a:rPr>
              <a:t>TN-C-S</a:t>
            </a:r>
            <a:r>
              <a:rPr lang="zh-CN" altLang="en-US" sz="2000" dirty="0" smtClean="0">
                <a:solidFill>
                  <a:schemeClr val="tx1"/>
                </a:solidFill>
                <a:latin typeface="华文细黑" pitchFamily="2" charset="-122"/>
                <a:ea typeface="华文细黑" pitchFamily="2" charset="-122"/>
              </a:rPr>
              <a:t>系统。</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buNone/>
            </a:pPr>
            <a:r>
              <a:rPr lang="zh-CN" altLang="en-US" sz="2000" dirty="0" smtClean="0">
                <a:solidFill>
                  <a:schemeClr val="tx1"/>
                </a:solidFill>
                <a:latin typeface="华文细黑" pitchFamily="2" charset="-122"/>
                <a:ea typeface="华文细黑" pitchFamily="2" charset="-122"/>
              </a:rPr>
              <a:t>        常用低压电力配电系统有放射式、树干式、链式。</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buNone/>
            </a:pPr>
            <a:r>
              <a:rPr lang="zh-CN" altLang="en-US" sz="2000" dirty="0" smtClean="0">
                <a:solidFill>
                  <a:schemeClr val="tx1"/>
                </a:solidFill>
                <a:latin typeface="华文细黑" pitchFamily="2" charset="-122"/>
                <a:ea typeface="华文细黑" pitchFamily="2" charset="-122"/>
              </a:rPr>
              <a:t>        常用低压配电线路的保护有短路保护、过载保护、接地故障保护</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ctrTitle" idx="4294967295"/>
          </p:nvPr>
        </p:nvSpPr>
        <p:spPr>
          <a:xfrm>
            <a:off x="642910" y="285728"/>
            <a:ext cx="7815290" cy="755645"/>
          </a:xfrm>
          <a:prstGeom prst="rect">
            <a:avLst/>
          </a:prstGeom>
        </p:spPr>
        <p:txBody>
          <a:bodyPr>
            <a:normAutofit/>
          </a:bodyPr>
          <a:lstStyle/>
          <a:p>
            <a:r>
              <a:rPr lang="zh-CN" altLang="en-US" sz="3200" b="1" dirty="0" smtClean="0">
                <a:latin typeface="华文细黑" pitchFamily="2" charset="-122"/>
                <a:ea typeface="华文细黑" pitchFamily="2" charset="-122"/>
              </a:rPr>
              <a:t>接地型式</a:t>
            </a:r>
            <a:endParaRPr lang="zh-CN" altLang="en-US" sz="3200" b="1" dirty="0">
              <a:latin typeface="黑体" pitchFamily="2" charset="-122"/>
              <a:ea typeface="黑体" pitchFamily="2" charset="-122"/>
            </a:endParaRPr>
          </a:p>
        </p:txBody>
      </p:sp>
      <p:sp>
        <p:nvSpPr>
          <p:cNvPr id="7" name="副标题 6"/>
          <p:cNvSpPr>
            <a:spLocks noGrp="1"/>
          </p:cNvSpPr>
          <p:nvPr>
            <p:ph type="subTitle" idx="4294967295"/>
          </p:nvPr>
        </p:nvSpPr>
        <p:spPr>
          <a:xfrm>
            <a:off x="687716" y="857232"/>
            <a:ext cx="7813374" cy="4500594"/>
          </a:xfrm>
          <a:prstGeom prst="rect">
            <a:avLst/>
          </a:prstGeom>
        </p:spPr>
        <p:txBody>
          <a:bodyPr>
            <a:normAutofit fontScale="85000" lnSpcReduction="20000"/>
          </a:bodyPr>
          <a:lstStyle/>
          <a:p>
            <a:pPr algn="l"/>
            <a:endParaRPr lang="en-US" altLang="zh-CN" dirty="0" smtClean="0">
              <a:solidFill>
                <a:schemeClr val="tx1"/>
              </a:solidFill>
              <a:latin typeface="华文细黑" pitchFamily="2" charset="-122"/>
              <a:ea typeface="华文细黑" pitchFamily="2" charset="-122"/>
            </a:endParaRPr>
          </a:p>
          <a:p>
            <a:pPr algn="l">
              <a:buFont typeface="Arial" pitchFamily="34" charset="0"/>
              <a:buChar char="•"/>
            </a:pPr>
            <a:r>
              <a:rPr lang="en-US" altLang="zh-CN" sz="2600" b="1" dirty="0" smtClean="0">
                <a:solidFill>
                  <a:schemeClr val="tx1"/>
                </a:solidFill>
                <a:latin typeface="黑体" pitchFamily="2" charset="-122"/>
                <a:ea typeface="黑体" pitchFamily="2" charset="-122"/>
              </a:rPr>
              <a:t>1 TN</a:t>
            </a:r>
            <a:r>
              <a:rPr lang="zh-CN" altLang="en-US" sz="2600" b="1" dirty="0" smtClean="0">
                <a:solidFill>
                  <a:schemeClr val="tx1"/>
                </a:solidFill>
                <a:latin typeface="黑体" pitchFamily="2" charset="-122"/>
                <a:ea typeface="黑体" pitchFamily="2" charset="-122"/>
              </a:rPr>
              <a:t>系统</a:t>
            </a:r>
            <a:endParaRPr lang="en-US" altLang="zh-CN" sz="2600" b="1" dirty="0" smtClean="0">
              <a:latin typeface="华文细黑" pitchFamily="2" charset="-122"/>
              <a:ea typeface="华文细黑" pitchFamily="2" charset="-122"/>
            </a:endParaRPr>
          </a:p>
          <a:p>
            <a:pPr algn="l">
              <a:buNone/>
            </a:pPr>
            <a:r>
              <a:rPr lang="zh-CN" altLang="en-US" sz="2600" dirty="0" smtClean="0">
                <a:solidFill>
                  <a:schemeClr val="tx1"/>
                </a:solidFill>
                <a:latin typeface="黑体" pitchFamily="2" charset="-122"/>
                <a:ea typeface="黑体" pitchFamily="2" charset="-122"/>
              </a:rPr>
              <a:t>（</a:t>
            </a:r>
            <a:r>
              <a:rPr lang="en-US" altLang="zh-CN" sz="2600" b="1" dirty="0" smtClean="0">
                <a:solidFill>
                  <a:schemeClr val="tx1"/>
                </a:solidFill>
                <a:latin typeface="黑体" pitchFamily="2" charset="-122"/>
                <a:ea typeface="黑体" pitchFamily="2" charset="-122"/>
              </a:rPr>
              <a:t>1</a:t>
            </a:r>
            <a:r>
              <a:rPr lang="zh-CN" altLang="en-US" sz="2600" b="1" dirty="0" smtClean="0">
                <a:solidFill>
                  <a:schemeClr val="tx1"/>
                </a:solidFill>
                <a:latin typeface="黑体" pitchFamily="2" charset="-122"/>
                <a:ea typeface="黑体" pitchFamily="2" charset="-122"/>
              </a:rPr>
              <a:t>）</a:t>
            </a:r>
            <a:r>
              <a:rPr lang="en-US" altLang="zh-CN" sz="2600" b="1" dirty="0" smtClean="0">
                <a:solidFill>
                  <a:schemeClr val="tx1"/>
                </a:solidFill>
                <a:latin typeface="黑体" pitchFamily="2" charset="-122"/>
                <a:ea typeface="黑体" pitchFamily="2" charset="-122"/>
              </a:rPr>
              <a:t>TN-S</a:t>
            </a:r>
            <a:r>
              <a:rPr lang="zh-CN" altLang="en-US" sz="2600" b="1" dirty="0" smtClean="0">
                <a:solidFill>
                  <a:schemeClr val="tx1"/>
                </a:solidFill>
                <a:latin typeface="黑体" pitchFamily="2" charset="-122"/>
                <a:ea typeface="黑体" pitchFamily="2" charset="-122"/>
              </a:rPr>
              <a:t>系统</a:t>
            </a:r>
            <a:r>
              <a:rPr lang="en-US" altLang="zh-CN" sz="2600" dirty="0" smtClean="0">
                <a:solidFill>
                  <a:schemeClr val="tx1"/>
                </a:solidFill>
                <a:latin typeface="华文细黑" pitchFamily="2" charset="-122"/>
                <a:ea typeface="华文细黑" pitchFamily="2" charset="-122"/>
              </a:rPr>
              <a:t>:</a:t>
            </a:r>
            <a:r>
              <a:rPr lang="zh-CN" altLang="en-US" sz="2600" dirty="0" smtClean="0">
                <a:solidFill>
                  <a:schemeClr val="tx1"/>
                </a:solidFill>
                <a:latin typeface="华文细黑" pitchFamily="2" charset="-122"/>
                <a:ea typeface="华文细黑" pitchFamily="2" charset="-122"/>
              </a:rPr>
              <a:t>整个系统的中性线</a:t>
            </a:r>
            <a:r>
              <a:rPr lang="en-US" altLang="zh-CN" sz="2600" dirty="0" smtClean="0">
                <a:solidFill>
                  <a:schemeClr val="tx1"/>
                </a:solidFill>
                <a:latin typeface="华文细黑" pitchFamily="2" charset="-122"/>
                <a:ea typeface="华文细黑" pitchFamily="2" charset="-122"/>
              </a:rPr>
              <a:t>(N)</a:t>
            </a:r>
            <a:r>
              <a:rPr lang="zh-CN" altLang="en-US" sz="2600" dirty="0" smtClean="0">
                <a:solidFill>
                  <a:schemeClr val="tx1"/>
                </a:solidFill>
                <a:latin typeface="华文细黑" pitchFamily="2" charset="-122"/>
                <a:ea typeface="华文细黑" pitchFamily="2" charset="-122"/>
              </a:rPr>
              <a:t>与保护线</a:t>
            </a:r>
            <a:r>
              <a:rPr lang="en-US" altLang="zh-CN" sz="2600" dirty="0" smtClean="0">
                <a:solidFill>
                  <a:schemeClr val="tx1"/>
                </a:solidFill>
                <a:latin typeface="华文细黑" pitchFamily="2" charset="-122"/>
                <a:ea typeface="华文细黑" pitchFamily="2" charset="-122"/>
              </a:rPr>
              <a:t>(PE)</a:t>
            </a:r>
            <a:r>
              <a:rPr lang="zh-CN" altLang="en-US" sz="2600" dirty="0" smtClean="0">
                <a:solidFill>
                  <a:schemeClr val="tx1"/>
                </a:solidFill>
                <a:latin typeface="华文细黑" pitchFamily="2" charset="-122"/>
                <a:ea typeface="华文细黑" pitchFamily="2" charset="-122"/>
              </a:rPr>
              <a:t>是分开的。</a:t>
            </a:r>
            <a:endParaRPr lang="en-US" altLang="zh-CN" sz="2600" dirty="0" smtClean="0">
              <a:solidFill>
                <a:schemeClr val="tx1"/>
              </a:solidFill>
              <a:latin typeface="华文细黑" pitchFamily="2" charset="-122"/>
              <a:ea typeface="华文细黑" pitchFamily="2" charset="-122"/>
            </a:endParaRPr>
          </a:p>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a:solidFill>
                <a:schemeClr val="tx1"/>
              </a:solidFill>
              <a:latin typeface="+mn-ea"/>
            </a:endParaRPr>
          </a:p>
          <a:p>
            <a:pPr algn="l">
              <a:buNone/>
            </a:pPr>
            <a:r>
              <a:rPr lang="zh-CN" altLang="en-US" dirty="0" smtClean="0">
                <a:solidFill>
                  <a:schemeClr val="tx1"/>
                </a:solidFill>
                <a:latin typeface="+mn-ea"/>
              </a:rPr>
              <a:t/>
            </a:r>
            <a:br>
              <a:rPr lang="zh-CN" altLang="en-US" dirty="0" smtClean="0">
                <a:solidFill>
                  <a:schemeClr val="tx1"/>
                </a:solidFill>
                <a:latin typeface="+mn-ea"/>
              </a:rPr>
            </a:br>
            <a:r>
              <a:rPr lang="zh-CN" altLang="en-US" dirty="0" smtClean="0">
                <a:solidFill>
                  <a:schemeClr val="tx1"/>
                </a:solidFill>
                <a:latin typeface="+mn-ea"/>
              </a:rPr>
              <a:t>    </a:t>
            </a:r>
            <a:endParaRPr lang="zh-CN" altLang="en-US" dirty="0"/>
          </a:p>
        </p:txBody>
      </p:sp>
      <p:pic>
        <p:nvPicPr>
          <p:cNvPr id="2" name="Picture 2"/>
          <p:cNvPicPr>
            <a:picLocks noChangeAspect="1" noChangeArrowheads="1"/>
          </p:cNvPicPr>
          <p:nvPr/>
        </p:nvPicPr>
        <p:blipFill>
          <a:blip r:embed="rId3"/>
          <a:srcRect/>
          <a:stretch>
            <a:fillRect/>
          </a:stretch>
        </p:blipFill>
        <p:spPr bwMode="auto">
          <a:xfrm>
            <a:off x="1571604" y="2214554"/>
            <a:ext cx="5934075" cy="327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457200" y="1285860"/>
            <a:ext cx="8229600" cy="4840303"/>
          </a:xfrm>
          <a:prstGeom prst="rect">
            <a:avLst/>
          </a:prstGeom>
        </p:spPr>
        <p:txBody>
          <a:bodyPr>
            <a:normAutofit/>
          </a:bodyPr>
          <a:lstStyle/>
          <a:p>
            <a:pPr>
              <a:buNone/>
            </a:pPr>
            <a:r>
              <a:rPr lang="zh-CN" altLang="en-US" sz="2000" b="1" dirty="0" smtClean="0">
                <a:solidFill>
                  <a:schemeClr val="tx1"/>
                </a:solidFill>
                <a:latin typeface="黑体" pitchFamily="2" charset="-122"/>
                <a:ea typeface="黑体" pitchFamily="2" charset="-122"/>
              </a:rPr>
              <a:t>（</a:t>
            </a:r>
            <a:r>
              <a:rPr lang="en-US" altLang="zh-CN" sz="2000" b="1" dirty="0" smtClean="0">
                <a:solidFill>
                  <a:schemeClr val="tx1"/>
                </a:solidFill>
                <a:latin typeface="黑体" pitchFamily="2" charset="-122"/>
                <a:ea typeface="黑体" pitchFamily="2" charset="-122"/>
              </a:rPr>
              <a:t>2</a:t>
            </a:r>
            <a:r>
              <a:rPr lang="zh-CN" altLang="en-US" sz="2000" b="1" dirty="0" smtClean="0">
                <a:solidFill>
                  <a:schemeClr val="tx1"/>
                </a:solidFill>
                <a:latin typeface="黑体" pitchFamily="2" charset="-122"/>
                <a:ea typeface="黑体" pitchFamily="2" charset="-122"/>
              </a:rPr>
              <a:t>）</a:t>
            </a:r>
            <a:r>
              <a:rPr lang="en-US" altLang="zh-CN" sz="2000" b="1" dirty="0" smtClean="0">
                <a:solidFill>
                  <a:schemeClr val="tx1"/>
                </a:solidFill>
                <a:latin typeface="黑体" pitchFamily="2" charset="-122"/>
                <a:ea typeface="黑体" pitchFamily="2" charset="-122"/>
              </a:rPr>
              <a:t>TN-C</a:t>
            </a:r>
            <a:r>
              <a:rPr lang="zh-CN" altLang="en-US" sz="2000" b="1" dirty="0" smtClean="0">
                <a:solidFill>
                  <a:schemeClr val="tx1"/>
                </a:solidFill>
                <a:latin typeface="黑体" pitchFamily="2" charset="-122"/>
                <a:ea typeface="黑体" pitchFamily="2" charset="-122"/>
              </a:rPr>
              <a:t>系统</a:t>
            </a:r>
            <a:r>
              <a:rPr lang="en-US" altLang="zh-CN" sz="2000" dirty="0" smtClean="0">
                <a:solidFill>
                  <a:schemeClr val="tx1"/>
                </a:solidFill>
                <a:latin typeface="华文细黑" pitchFamily="2" charset="-122"/>
                <a:ea typeface="华文细黑" pitchFamily="2" charset="-122"/>
              </a:rPr>
              <a:t>:</a:t>
            </a:r>
            <a:r>
              <a:rPr lang="zh-CN" altLang="en-US" sz="2000" dirty="0" smtClean="0">
                <a:latin typeface="华文细黑" pitchFamily="2" charset="-122"/>
                <a:ea typeface="华文细黑" pitchFamily="2" charset="-122"/>
              </a:rPr>
              <a:t>整个系统的中性线</a:t>
            </a:r>
            <a:r>
              <a:rPr lang="en-US" altLang="zh-CN" sz="2000" dirty="0" smtClean="0">
                <a:latin typeface="华文细黑" pitchFamily="2" charset="-122"/>
                <a:ea typeface="华文细黑" pitchFamily="2" charset="-122"/>
              </a:rPr>
              <a:t>(N)</a:t>
            </a:r>
            <a:r>
              <a:rPr lang="zh-CN" altLang="en-US" sz="2000" dirty="0" smtClean="0">
                <a:latin typeface="华文细黑" pitchFamily="2" charset="-122"/>
                <a:ea typeface="华文细黑" pitchFamily="2" charset="-122"/>
              </a:rPr>
              <a:t>与保护线</a:t>
            </a:r>
            <a:r>
              <a:rPr lang="en-US" altLang="zh-CN" sz="2000" dirty="0" smtClean="0">
                <a:latin typeface="华文细黑" pitchFamily="2" charset="-122"/>
                <a:ea typeface="华文细黑" pitchFamily="2" charset="-122"/>
              </a:rPr>
              <a:t>(PE)</a:t>
            </a:r>
            <a:r>
              <a:rPr lang="zh-CN" altLang="en-US" sz="2000" dirty="0" smtClean="0">
                <a:latin typeface="华文细黑" pitchFamily="2" charset="-122"/>
                <a:ea typeface="华文细黑" pitchFamily="2" charset="-122"/>
              </a:rPr>
              <a:t>是合一的</a:t>
            </a:r>
            <a:r>
              <a:rPr lang="zh-CN" altLang="en-US" sz="2000" dirty="0" smtClean="0">
                <a:solidFill>
                  <a:schemeClr val="tx1"/>
                </a:solidFill>
                <a:latin typeface="华文细黑" pitchFamily="2" charset="-122"/>
                <a:ea typeface="华文细黑" pitchFamily="2" charset="-122"/>
              </a:rPr>
              <a:t>。</a:t>
            </a:r>
            <a:endParaRPr lang="zh-CN" altLang="en-US" sz="2000" b="1" dirty="0">
              <a:solidFill>
                <a:srgbClr val="FF0000"/>
              </a:solidFill>
              <a:latin typeface="华文细黑" pitchFamily="2" charset="-122"/>
              <a:ea typeface="华文细黑" pitchFamily="2" charset="-122"/>
            </a:endParaRPr>
          </a:p>
        </p:txBody>
      </p:sp>
      <p:pic>
        <p:nvPicPr>
          <p:cNvPr id="2050" name="Picture 2"/>
          <p:cNvPicPr>
            <a:picLocks noChangeAspect="1" noChangeArrowheads="1"/>
          </p:cNvPicPr>
          <p:nvPr/>
        </p:nvPicPr>
        <p:blipFill>
          <a:blip r:embed="rId2"/>
          <a:srcRect/>
          <a:stretch>
            <a:fillRect/>
          </a:stretch>
        </p:blipFill>
        <p:spPr bwMode="auto">
          <a:xfrm>
            <a:off x="1643042" y="2214554"/>
            <a:ext cx="5876925" cy="3324225"/>
          </a:xfrm>
          <a:prstGeom prst="rect">
            <a:avLst/>
          </a:prstGeom>
          <a:noFill/>
          <a:ln w="9525">
            <a:noFill/>
            <a:miter lim="800000"/>
            <a:headEnd/>
            <a:tailEnd/>
          </a:ln>
          <a:effectLst/>
        </p:spPr>
      </p:pic>
      <p:sp>
        <p:nvSpPr>
          <p:cNvPr id="4" name="标题 10"/>
          <p:cNvSpPr txBox="1">
            <a:spLocks/>
          </p:cNvSpPr>
          <p:nvPr/>
        </p:nvSpPr>
        <p:spPr>
          <a:xfrm>
            <a:off x="642910" y="285728"/>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smtClean="0">
                <a:ln>
                  <a:noFill/>
                </a:ln>
                <a:solidFill>
                  <a:schemeClr val="tx1"/>
                </a:solidFill>
                <a:effectLst/>
                <a:uLnTx/>
                <a:uFillTx/>
                <a:latin typeface="华文细黑" pitchFamily="2" charset="-122"/>
                <a:ea typeface="华文细黑" pitchFamily="2" charset="-122"/>
                <a:cs typeface="+mj-cs"/>
              </a:rPr>
              <a:t>接地型式</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457200" y="1285860"/>
            <a:ext cx="8229600" cy="4840303"/>
          </a:xfrm>
          <a:prstGeom prst="rect">
            <a:avLst/>
          </a:prstGeom>
        </p:spPr>
        <p:txBody>
          <a:bodyPr>
            <a:normAutofit/>
          </a:bodyPr>
          <a:lstStyle/>
          <a:p>
            <a:pPr>
              <a:buNone/>
            </a:pPr>
            <a:r>
              <a:rPr lang="zh-CN" altLang="en-US" sz="2000" b="1" dirty="0" smtClean="0">
                <a:solidFill>
                  <a:schemeClr val="tx1"/>
                </a:solidFill>
                <a:latin typeface="黑体" pitchFamily="2" charset="-122"/>
                <a:ea typeface="黑体" pitchFamily="2" charset="-122"/>
              </a:rPr>
              <a:t>（</a:t>
            </a:r>
            <a:r>
              <a:rPr lang="en-US" altLang="zh-CN" sz="2000" b="1" dirty="0" smtClean="0">
                <a:solidFill>
                  <a:schemeClr val="tx1"/>
                </a:solidFill>
                <a:latin typeface="黑体" pitchFamily="2" charset="-122"/>
                <a:ea typeface="黑体" pitchFamily="2" charset="-122"/>
              </a:rPr>
              <a:t>3</a:t>
            </a:r>
            <a:r>
              <a:rPr lang="zh-CN" altLang="en-US" sz="2000" b="1" dirty="0" smtClean="0">
                <a:solidFill>
                  <a:schemeClr val="tx1"/>
                </a:solidFill>
                <a:latin typeface="黑体" pitchFamily="2" charset="-122"/>
                <a:ea typeface="黑体" pitchFamily="2" charset="-122"/>
              </a:rPr>
              <a:t>）</a:t>
            </a:r>
            <a:r>
              <a:rPr lang="en-US" altLang="zh-CN" sz="2000" b="1" dirty="0" smtClean="0">
                <a:solidFill>
                  <a:schemeClr val="tx1"/>
                </a:solidFill>
                <a:latin typeface="黑体" pitchFamily="2" charset="-122"/>
                <a:ea typeface="黑体" pitchFamily="2" charset="-122"/>
              </a:rPr>
              <a:t>TN-C-S</a:t>
            </a:r>
            <a:r>
              <a:rPr lang="zh-CN" altLang="en-US" sz="2000" b="1" dirty="0" smtClean="0">
                <a:solidFill>
                  <a:schemeClr val="tx1"/>
                </a:solidFill>
                <a:latin typeface="黑体" pitchFamily="2" charset="-122"/>
                <a:ea typeface="黑体" pitchFamily="2" charset="-122"/>
              </a:rPr>
              <a:t>系统</a:t>
            </a:r>
            <a:r>
              <a:rPr lang="en-US" altLang="zh-CN" sz="2000" dirty="0" smtClean="0">
                <a:solidFill>
                  <a:schemeClr val="tx1"/>
                </a:solidFill>
                <a:latin typeface="华文细黑" pitchFamily="2" charset="-122"/>
                <a:ea typeface="华文细黑" pitchFamily="2" charset="-122"/>
              </a:rPr>
              <a:t>:</a:t>
            </a:r>
            <a:r>
              <a:rPr lang="zh-CN" altLang="en-US" sz="2000" dirty="0" smtClean="0">
                <a:latin typeface="华文细黑" pitchFamily="2" charset="-122"/>
                <a:ea typeface="华文细黑" pitchFamily="2" charset="-122"/>
              </a:rPr>
              <a:t>系统中前一部分线路的中性线与保护线是合一的</a:t>
            </a:r>
            <a:r>
              <a:rPr lang="zh-CN" altLang="en-US" sz="2000" dirty="0" smtClean="0">
                <a:solidFill>
                  <a:schemeClr val="tx1"/>
                </a:solidFill>
                <a:latin typeface="华文细黑" pitchFamily="2" charset="-122"/>
                <a:ea typeface="华文细黑" pitchFamily="2" charset="-122"/>
              </a:rPr>
              <a:t>。</a:t>
            </a:r>
            <a:endParaRPr lang="zh-CN" altLang="en-US" sz="2000" b="1" dirty="0">
              <a:solidFill>
                <a:srgbClr val="FF0000"/>
              </a:solidFill>
              <a:latin typeface="华文细黑" pitchFamily="2" charset="-122"/>
              <a:ea typeface="华文细黑" pitchFamily="2" charset="-122"/>
            </a:endParaRPr>
          </a:p>
        </p:txBody>
      </p:sp>
      <p:pic>
        <p:nvPicPr>
          <p:cNvPr id="3074" name="Picture 2"/>
          <p:cNvPicPr>
            <a:picLocks noChangeAspect="1" noChangeArrowheads="1"/>
          </p:cNvPicPr>
          <p:nvPr/>
        </p:nvPicPr>
        <p:blipFill>
          <a:blip r:embed="rId2"/>
          <a:srcRect/>
          <a:stretch>
            <a:fillRect/>
          </a:stretch>
        </p:blipFill>
        <p:spPr bwMode="auto">
          <a:xfrm>
            <a:off x="1571604" y="2071678"/>
            <a:ext cx="5953125" cy="3228975"/>
          </a:xfrm>
          <a:prstGeom prst="rect">
            <a:avLst/>
          </a:prstGeom>
          <a:noFill/>
          <a:ln w="9525">
            <a:noFill/>
            <a:miter lim="800000"/>
            <a:headEnd/>
            <a:tailEnd/>
          </a:ln>
          <a:effectLst/>
        </p:spPr>
      </p:pic>
      <p:sp>
        <p:nvSpPr>
          <p:cNvPr id="4" name="标题 10"/>
          <p:cNvSpPr txBox="1">
            <a:spLocks/>
          </p:cNvSpPr>
          <p:nvPr/>
        </p:nvSpPr>
        <p:spPr>
          <a:xfrm>
            <a:off x="642910" y="285728"/>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smtClean="0">
                <a:ln>
                  <a:noFill/>
                </a:ln>
                <a:solidFill>
                  <a:schemeClr val="tx1"/>
                </a:solidFill>
                <a:effectLst/>
                <a:uLnTx/>
                <a:uFillTx/>
                <a:latin typeface="华文细黑" pitchFamily="2" charset="-122"/>
                <a:ea typeface="华文细黑" pitchFamily="2" charset="-122"/>
                <a:cs typeface="+mj-cs"/>
              </a:rPr>
              <a:t>接地型式</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457200" y="1285860"/>
            <a:ext cx="8229600" cy="4840303"/>
          </a:xfrm>
          <a:prstGeom prst="rect">
            <a:avLst/>
          </a:prstGeom>
        </p:spPr>
        <p:txBody>
          <a:bodyPr>
            <a:normAutofit/>
          </a:bodyPr>
          <a:lstStyle/>
          <a:p>
            <a:r>
              <a:rPr lang="en-US" altLang="zh-CN" sz="2000" b="1" dirty="0" smtClean="0">
                <a:solidFill>
                  <a:schemeClr val="tx1"/>
                </a:solidFill>
                <a:latin typeface="黑体" pitchFamily="2" charset="-122"/>
                <a:ea typeface="黑体" pitchFamily="2" charset="-122"/>
              </a:rPr>
              <a:t>2 TT</a:t>
            </a:r>
            <a:r>
              <a:rPr lang="zh-CN" altLang="en-US" sz="2000" b="1" dirty="0" smtClean="0">
                <a:solidFill>
                  <a:schemeClr val="tx1"/>
                </a:solidFill>
                <a:latin typeface="黑体" pitchFamily="2" charset="-122"/>
                <a:ea typeface="黑体" pitchFamily="2" charset="-122"/>
              </a:rPr>
              <a:t>系统</a:t>
            </a:r>
            <a:r>
              <a:rPr lang="en-US" altLang="zh-CN" sz="2000" b="1" dirty="0" smtClean="0">
                <a:solidFill>
                  <a:schemeClr val="tx1"/>
                </a:solidFill>
                <a:latin typeface="黑体" pitchFamily="2" charset="-122"/>
                <a:ea typeface="黑体" pitchFamily="2" charset="-122"/>
              </a:rPr>
              <a:t>:</a:t>
            </a:r>
            <a:r>
              <a:rPr lang="zh-CN" altLang="en-US" sz="2000" dirty="0" smtClean="0">
                <a:latin typeface="华文细黑" pitchFamily="2" charset="-122"/>
                <a:ea typeface="华文细黑" pitchFamily="2" charset="-122"/>
              </a:rPr>
              <a:t>电源端有一点直接接地，受电设备的外露可导电部分通过保护线接至与电源端接地点无直接关联的接地极。</a:t>
            </a:r>
            <a:endParaRPr lang="zh-CN" altLang="en-US" sz="2000" b="1" dirty="0">
              <a:solidFill>
                <a:srgbClr val="FF0000"/>
              </a:solidFill>
              <a:latin typeface="华文细黑" pitchFamily="2" charset="-122"/>
              <a:ea typeface="华文细黑" pitchFamily="2" charset="-122"/>
            </a:endParaRPr>
          </a:p>
        </p:txBody>
      </p:sp>
      <p:pic>
        <p:nvPicPr>
          <p:cNvPr id="4098" name="Picture 2"/>
          <p:cNvPicPr>
            <a:picLocks noChangeAspect="1" noChangeArrowheads="1"/>
          </p:cNvPicPr>
          <p:nvPr/>
        </p:nvPicPr>
        <p:blipFill>
          <a:blip r:embed="rId2"/>
          <a:srcRect/>
          <a:stretch>
            <a:fillRect/>
          </a:stretch>
        </p:blipFill>
        <p:spPr bwMode="auto">
          <a:xfrm>
            <a:off x="2143108" y="2500306"/>
            <a:ext cx="4752975" cy="3362325"/>
          </a:xfrm>
          <a:prstGeom prst="rect">
            <a:avLst/>
          </a:prstGeom>
          <a:noFill/>
          <a:ln w="9525">
            <a:noFill/>
            <a:miter lim="800000"/>
            <a:headEnd/>
            <a:tailEnd/>
          </a:ln>
          <a:effectLst/>
        </p:spPr>
      </p:pic>
      <p:sp>
        <p:nvSpPr>
          <p:cNvPr id="4" name="标题 10"/>
          <p:cNvSpPr txBox="1">
            <a:spLocks/>
          </p:cNvSpPr>
          <p:nvPr/>
        </p:nvSpPr>
        <p:spPr>
          <a:xfrm>
            <a:off x="642910" y="285728"/>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smtClean="0">
                <a:ln>
                  <a:noFill/>
                </a:ln>
                <a:solidFill>
                  <a:schemeClr val="tx1"/>
                </a:solidFill>
                <a:effectLst/>
                <a:uLnTx/>
                <a:uFillTx/>
                <a:latin typeface="华文细黑" pitchFamily="2" charset="-122"/>
                <a:ea typeface="华文细黑" pitchFamily="2" charset="-122"/>
                <a:cs typeface="+mj-cs"/>
              </a:rPr>
              <a:t>接地型式</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457200" y="1285860"/>
            <a:ext cx="8229600" cy="5214974"/>
          </a:xfrm>
          <a:prstGeom prst="rect">
            <a:avLst/>
          </a:prstGeom>
        </p:spPr>
        <p:txBody>
          <a:bodyPr>
            <a:normAutofit/>
          </a:bodyPr>
          <a:lstStyle/>
          <a:p>
            <a:r>
              <a:rPr lang="en-US" altLang="zh-CN" sz="2000" b="1" dirty="0" smtClean="0">
                <a:solidFill>
                  <a:schemeClr val="tx1"/>
                </a:solidFill>
                <a:latin typeface="黑体" pitchFamily="2" charset="-122"/>
                <a:ea typeface="黑体" pitchFamily="2" charset="-122"/>
              </a:rPr>
              <a:t>3  IT</a:t>
            </a:r>
            <a:r>
              <a:rPr lang="zh-CN" altLang="en-US" sz="2000" b="1" dirty="0" smtClean="0">
                <a:solidFill>
                  <a:schemeClr val="tx1"/>
                </a:solidFill>
                <a:latin typeface="黑体" pitchFamily="2" charset="-122"/>
                <a:ea typeface="黑体" pitchFamily="2" charset="-122"/>
              </a:rPr>
              <a:t>系统</a:t>
            </a:r>
            <a:r>
              <a:rPr lang="en-US" altLang="zh-CN" sz="2000" b="1" dirty="0" smtClean="0">
                <a:solidFill>
                  <a:schemeClr val="tx1"/>
                </a:solidFill>
                <a:latin typeface="黑体" pitchFamily="2" charset="-122"/>
                <a:ea typeface="黑体" pitchFamily="2" charset="-122"/>
              </a:rPr>
              <a:t>:</a:t>
            </a:r>
            <a:r>
              <a:rPr lang="zh-CN" altLang="en-US" sz="2000" dirty="0" smtClean="0">
                <a:latin typeface="华文细黑" pitchFamily="2" charset="-122"/>
                <a:ea typeface="华文细黑" pitchFamily="2" charset="-122"/>
              </a:rPr>
              <a:t>电源端的带电部分与大地间无直接连接或有一点经足够大的阻抗接地，受电设备的外露可导电部分通过保护线接至接地极。</a:t>
            </a:r>
            <a:endParaRPr lang="en-US" altLang="zh-CN" sz="2000" dirty="0" smtClean="0">
              <a:latin typeface="华文细黑" pitchFamily="2" charset="-122"/>
              <a:ea typeface="华文细黑" pitchFamily="2" charset="-122"/>
            </a:endParaRPr>
          </a:p>
          <a:p>
            <a:endParaRPr lang="en-US" altLang="zh-CN" sz="2000" dirty="0" smtClean="0">
              <a:latin typeface="华文细黑" pitchFamily="2" charset="-122"/>
              <a:ea typeface="华文细黑" pitchFamily="2" charset="-122"/>
            </a:endParaRPr>
          </a:p>
          <a:p>
            <a:pPr>
              <a:buBlip>
                <a:blip r:embed="rId2"/>
              </a:buBlip>
            </a:pPr>
            <a:endParaRPr lang="en-US" altLang="zh-CN" sz="2200" b="1" dirty="0" smtClean="0">
              <a:solidFill>
                <a:srgbClr val="FF0000"/>
              </a:solidFill>
              <a:latin typeface="华文细黑" pitchFamily="2" charset="-122"/>
              <a:ea typeface="华文细黑" pitchFamily="2" charset="-122"/>
            </a:endParaRPr>
          </a:p>
          <a:p>
            <a:pPr>
              <a:buBlip>
                <a:blip r:embed="rId2"/>
              </a:buBlip>
            </a:pPr>
            <a:endParaRPr lang="en-US" altLang="zh-CN" sz="2200" b="1" dirty="0" smtClean="0">
              <a:solidFill>
                <a:srgbClr val="FF0000"/>
              </a:solidFill>
              <a:latin typeface="华文细黑" pitchFamily="2" charset="-122"/>
              <a:ea typeface="华文细黑" pitchFamily="2" charset="-122"/>
            </a:endParaRPr>
          </a:p>
          <a:p>
            <a:pPr>
              <a:buBlip>
                <a:blip r:embed="rId2"/>
              </a:buBlip>
            </a:pPr>
            <a:endParaRPr lang="en-US" altLang="zh-CN" sz="2200" b="1" dirty="0" smtClean="0">
              <a:solidFill>
                <a:srgbClr val="FF0000"/>
              </a:solidFill>
              <a:latin typeface="华文细黑" pitchFamily="2" charset="-122"/>
              <a:ea typeface="华文细黑" pitchFamily="2" charset="-122"/>
            </a:endParaRPr>
          </a:p>
          <a:p>
            <a:pPr>
              <a:buBlip>
                <a:blip r:embed="rId2"/>
              </a:buBlip>
            </a:pPr>
            <a:endParaRPr lang="en-US" altLang="zh-CN" sz="2200" b="1" dirty="0" smtClean="0">
              <a:solidFill>
                <a:srgbClr val="FF0000"/>
              </a:solidFill>
              <a:latin typeface="华文细黑" pitchFamily="2" charset="-122"/>
              <a:ea typeface="华文细黑" pitchFamily="2" charset="-122"/>
            </a:endParaRPr>
          </a:p>
          <a:p>
            <a:pPr>
              <a:buBlip>
                <a:blip r:embed="rId2"/>
              </a:buBlip>
            </a:pPr>
            <a:endParaRPr lang="en-US" altLang="zh-CN" sz="2200" b="1" dirty="0" smtClean="0">
              <a:solidFill>
                <a:srgbClr val="FF0000"/>
              </a:solidFill>
              <a:latin typeface="华文细黑" pitchFamily="2" charset="-122"/>
              <a:ea typeface="华文细黑" pitchFamily="2" charset="-122"/>
            </a:endParaRPr>
          </a:p>
          <a:p>
            <a:pPr>
              <a:buBlip>
                <a:blip r:embed="rId2"/>
              </a:buBlip>
            </a:pPr>
            <a:endParaRPr lang="en-US" altLang="zh-CN" sz="2200" b="1" dirty="0" smtClean="0">
              <a:solidFill>
                <a:srgbClr val="FF0000"/>
              </a:solidFill>
              <a:latin typeface="华文细黑" pitchFamily="2" charset="-122"/>
              <a:ea typeface="华文细黑" pitchFamily="2" charset="-122"/>
            </a:endParaRPr>
          </a:p>
          <a:p>
            <a:pPr>
              <a:buNone/>
            </a:pPr>
            <a:r>
              <a:rPr lang="zh-CN" altLang="en-US" sz="2200" b="1"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对于民用建筑的低压配电系统应采用</a:t>
            </a:r>
            <a:r>
              <a:rPr lang="en-US" altLang="zh-CN" sz="2000" dirty="0" smtClean="0">
                <a:latin typeface="华文细黑" pitchFamily="2" charset="-122"/>
                <a:ea typeface="华文细黑" pitchFamily="2" charset="-122"/>
              </a:rPr>
              <a:t>TT</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TN-S</a:t>
            </a:r>
            <a:r>
              <a:rPr lang="zh-CN" altLang="en-US" sz="2000" dirty="0" smtClean="0">
                <a:latin typeface="华文细黑" pitchFamily="2" charset="-122"/>
                <a:ea typeface="华文细黑" pitchFamily="2" charset="-122"/>
              </a:rPr>
              <a:t>或</a:t>
            </a:r>
            <a:r>
              <a:rPr lang="en-US" altLang="zh-CN" sz="2000" dirty="0" smtClean="0">
                <a:latin typeface="华文细黑" pitchFamily="2" charset="-122"/>
                <a:ea typeface="华文细黑" pitchFamily="2" charset="-122"/>
              </a:rPr>
              <a:t>TN-C-S</a:t>
            </a:r>
            <a:r>
              <a:rPr lang="zh-CN" altLang="en-US" sz="2000" dirty="0" smtClean="0">
                <a:latin typeface="华文细黑" pitchFamily="2" charset="-122"/>
                <a:ea typeface="华文细黑" pitchFamily="2" charset="-122"/>
              </a:rPr>
              <a:t>接地型式并进行等电位连接。为保证民用建筑的用电安全，不宜采用</a:t>
            </a:r>
            <a:r>
              <a:rPr lang="en-US" altLang="zh-CN" sz="2000" dirty="0" smtClean="0">
                <a:latin typeface="华文细黑" pitchFamily="2" charset="-122"/>
                <a:ea typeface="华文细黑" pitchFamily="2" charset="-122"/>
              </a:rPr>
              <a:t>TN-C</a:t>
            </a:r>
            <a:r>
              <a:rPr lang="zh-CN" altLang="en-US" sz="2000" dirty="0" smtClean="0">
                <a:latin typeface="华文细黑" pitchFamily="2" charset="-122"/>
                <a:ea typeface="华文细黑" pitchFamily="2" charset="-122"/>
              </a:rPr>
              <a:t>接地型式；有总等电位连接的</a:t>
            </a:r>
            <a:r>
              <a:rPr lang="en-US" altLang="zh-CN" sz="2000" dirty="0" smtClean="0">
                <a:latin typeface="华文细黑" pitchFamily="2" charset="-122"/>
                <a:ea typeface="华文细黑" pitchFamily="2" charset="-122"/>
              </a:rPr>
              <a:t>TN-S</a:t>
            </a:r>
            <a:r>
              <a:rPr lang="zh-CN" altLang="en-US" sz="2000" dirty="0" smtClean="0">
                <a:latin typeface="华文细黑" pitchFamily="2" charset="-122"/>
                <a:ea typeface="华文细黑" pitchFamily="2" charset="-122"/>
              </a:rPr>
              <a:t>接地型式系统建筑内的中性线不需隔离；对</a:t>
            </a:r>
            <a:r>
              <a:rPr lang="en-US" altLang="zh-CN" sz="2000" dirty="0" smtClean="0">
                <a:latin typeface="华文细黑" pitchFamily="2" charset="-122"/>
                <a:ea typeface="华文细黑" pitchFamily="2" charset="-122"/>
              </a:rPr>
              <a:t>TT</a:t>
            </a:r>
            <a:r>
              <a:rPr lang="zh-CN" altLang="en-US" sz="2000" dirty="0" smtClean="0">
                <a:latin typeface="华文细黑" pitchFamily="2" charset="-122"/>
                <a:ea typeface="华文细黑" pitchFamily="2" charset="-122"/>
              </a:rPr>
              <a:t>接地型式系统的电源进线开关应隔离中性线，漏电保护器必须隔离中性线。</a:t>
            </a:r>
            <a:endParaRPr lang="en-US" altLang="zh-CN" sz="2000" dirty="0" smtClean="0">
              <a:latin typeface="华文细黑" pitchFamily="2" charset="-122"/>
              <a:ea typeface="华文细黑" pitchFamily="2" charset="-122"/>
            </a:endParaRPr>
          </a:p>
          <a:p>
            <a:pPr>
              <a:buNone/>
            </a:pPr>
            <a:endParaRPr lang="zh-CN" altLang="en-US" sz="2200" b="1" dirty="0">
              <a:solidFill>
                <a:srgbClr val="FF0000"/>
              </a:solidFill>
            </a:endParaRPr>
          </a:p>
        </p:txBody>
      </p:sp>
      <p:pic>
        <p:nvPicPr>
          <p:cNvPr id="5122" name="Picture 2"/>
          <p:cNvPicPr>
            <a:picLocks noChangeAspect="1" noChangeArrowheads="1"/>
          </p:cNvPicPr>
          <p:nvPr/>
        </p:nvPicPr>
        <p:blipFill>
          <a:blip r:embed="rId3"/>
          <a:srcRect/>
          <a:stretch>
            <a:fillRect/>
          </a:stretch>
        </p:blipFill>
        <p:spPr bwMode="auto">
          <a:xfrm>
            <a:off x="2143108" y="2143116"/>
            <a:ext cx="4886325" cy="2500330"/>
          </a:xfrm>
          <a:prstGeom prst="rect">
            <a:avLst/>
          </a:prstGeom>
          <a:noFill/>
          <a:ln w="9525">
            <a:noFill/>
            <a:miter lim="800000"/>
            <a:headEnd/>
            <a:tailEnd/>
          </a:ln>
          <a:effectLst/>
        </p:spPr>
      </p:pic>
      <p:sp>
        <p:nvSpPr>
          <p:cNvPr id="4" name="标题 10"/>
          <p:cNvSpPr txBox="1">
            <a:spLocks/>
          </p:cNvSpPr>
          <p:nvPr/>
        </p:nvSpPr>
        <p:spPr>
          <a:xfrm>
            <a:off x="642910" y="285728"/>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j-cs"/>
              </a:rPr>
              <a:t>接地型式</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ctrTitle" idx="4294967295"/>
          </p:nvPr>
        </p:nvSpPr>
        <p:spPr>
          <a:xfrm>
            <a:off x="714348" y="285728"/>
            <a:ext cx="7815290" cy="755645"/>
          </a:xfrm>
          <a:prstGeom prst="rect">
            <a:avLst/>
          </a:prstGeom>
        </p:spPr>
        <p:txBody>
          <a:bodyPr>
            <a:normAutofit/>
          </a:bodyPr>
          <a:lstStyle/>
          <a:p>
            <a:pPr algn="ctr"/>
            <a:r>
              <a:rPr lang="zh-CN" altLang="en-US" sz="3200" b="1" dirty="0" smtClean="0">
                <a:latin typeface="黑体" pitchFamily="2" charset="-122"/>
                <a:ea typeface="黑体" pitchFamily="2" charset="-122"/>
              </a:rPr>
              <a:t>常用低压电力配电系统接线</a:t>
            </a:r>
            <a:endParaRPr lang="zh-CN" altLang="en-US" sz="3200" b="1" dirty="0">
              <a:latin typeface="黑体" pitchFamily="2" charset="-122"/>
              <a:ea typeface="黑体" pitchFamily="2" charset="-122"/>
            </a:endParaRPr>
          </a:p>
        </p:txBody>
      </p:sp>
      <p:sp>
        <p:nvSpPr>
          <p:cNvPr id="7" name="副标题 6"/>
          <p:cNvSpPr>
            <a:spLocks noGrp="1"/>
          </p:cNvSpPr>
          <p:nvPr>
            <p:ph type="subTitle" idx="4294967295"/>
          </p:nvPr>
        </p:nvSpPr>
        <p:spPr>
          <a:xfrm>
            <a:off x="642910" y="1214422"/>
            <a:ext cx="7813374" cy="4214842"/>
          </a:xfrm>
          <a:prstGeom prst="rect">
            <a:avLst/>
          </a:prstGeom>
        </p:spPr>
        <p:txBody>
          <a:bodyPr>
            <a:normAutofit fontScale="70000" lnSpcReduction="20000"/>
          </a:bodyPr>
          <a:lstStyle/>
          <a:p>
            <a:pPr algn="l">
              <a:buFont typeface="Arial" pitchFamily="34" charset="0"/>
              <a:buChar char="•"/>
            </a:pPr>
            <a:r>
              <a:rPr lang="en-US" altLang="zh-CN" sz="2900" b="1" dirty="0" smtClean="0">
                <a:solidFill>
                  <a:schemeClr val="tx1"/>
                </a:solidFill>
                <a:latin typeface="黑体" pitchFamily="2" charset="-122"/>
                <a:ea typeface="黑体" pitchFamily="2" charset="-122"/>
              </a:rPr>
              <a:t>1  </a:t>
            </a:r>
            <a:r>
              <a:rPr lang="zh-CN" altLang="en-US" sz="2900" b="1" dirty="0" smtClean="0">
                <a:solidFill>
                  <a:schemeClr val="tx1"/>
                </a:solidFill>
                <a:latin typeface="黑体" pitchFamily="2" charset="-122"/>
                <a:ea typeface="黑体" pitchFamily="2" charset="-122"/>
              </a:rPr>
              <a:t>放射式</a:t>
            </a:r>
            <a:r>
              <a:rPr lang="zh-CN" altLang="en-US" sz="2900" dirty="0" smtClean="0">
                <a:solidFill>
                  <a:schemeClr val="tx1"/>
                </a:solidFill>
                <a:latin typeface="华文细黑" pitchFamily="2" charset="-122"/>
                <a:ea typeface="华文细黑" pitchFamily="2" charset="-122"/>
              </a:rPr>
              <a:t/>
            </a:r>
            <a:br>
              <a:rPr lang="zh-CN" altLang="en-US" sz="2900" dirty="0" smtClean="0">
                <a:solidFill>
                  <a:schemeClr val="tx1"/>
                </a:solidFill>
                <a:latin typeface="华文细黑" pitchFamily="2" charset="-122"/>
                <a:ea typeface="华文细黑" pitchFamily="2" charset="-122"/>
              </a:rPr>
            </a:br>
            <a:r>
              <a:rPr lang="zh-CN" altLang="en-US" sz="2900" dirty="0" smtClean="0">
                <a:solidFill>
                  <a:schemeClr val="tx1"/>
                </a:solidFill>
                <a:latin typeface="华文细黑" pitchFamily="2" charset="-122"/>
                <a:ea typeface="华文细黑" pitchFamily="2" charset="-122"/>
              </a:rPr>
              <a:t>         特点：配电线故障互不影响，供电可靠性较高，配电设备集中， 检修比较方便，但系统灵活性较差，有色金属消耗较多，一般在</a:t>
            </a:r>
            <a:r>
              <a:rPr lang="zh-CN" altLang="en-US" sz="2900" dirty="0" smtClean="0">
                <a:solidFill>
                  <a:schemeClr val="tx1"/>
                </a:solidFill>
                <a:latin typeface="华文细黑" pitchFamily="2" charset="-122"/>
                <a:ea typeface="华文细黑" pitchFamily="2" charset="-122"/>
              </a:rPr>
              <a:t>下列情况</a:t>
            </a:r>
            <a:r>
              <a:rPr lang="zh-CN" altLang="en-US" sz="2900" dirty="0" smtClean="0">
                <a:solidFill>
                  <a:schemeClr val="tx1"/>
                </a:solidFill>
                <a:latin typeface="华文细黑" pitchFamily="2" charset="-122"/>
                <a:ea typeface="华文细黑" pitchFamily="2" charset="-122"/>
              </a:rPr>
              <a:t>下采用：</a:t>
            </a:r>
            <a:endParaRPr lang="en-US" altLang="zh-CN" sz="2900" dirty="0" smtClean="0">
              <a:solidFill>
                <a:schemeClr val="tx1"/>
              </a:solidFill>
              <a:latin typeface="华文细黑" pitchFamily="2" charset="-122"/>
              <a:ea typeface="华文细黑" pitchFamily="2" charset="-122"/>
            </a:endParaRPr>
          </a:p>
          <a:p>
            <a:pPr marL="514350" indent="-514350" algn="l">
              <a:buNone/>
            </a:pPr>
            <a:r>
              <a:rPr lang="en-US" altLang="zh-CN" sz="2900" dirty="0" smtClean="0">
                <a:solidFill>
                  <a:schemeClr val="tx1"/>
                </a:solidFill>
                <a:latin typeface="华文细黑" pitchFamily="2" charset="-122"/>
                <a:ea typeface="华文细黑" pitchFamily="2" charset="-122"/>
              </a:rPr>
              <a:t>              1</a:t>
            </a:r>
            <a:r>
              <a:rPr lang="zh-CN" altLang="en-US" sz="2900" dirty="0" smtClean="0">
                <a:solidFill>
                  <a:schemeClr val="tx1"/>
                </a:solidFill>
                <a:latin typeface="华文细黑" pitchFamily="2" charset="-122"/>
                <a:ea typeface="华文细黑" pitchFamily="2" charset="-122"/>
              </a:rPr>
              <a:t>）容量大、负荷集中或重要的用电设备。</a:t>
            </a:r>
            <a:endParaRPr lang="en-US" altLang="zh-CN" sz="2900" dirty="0" smtClean="0">
              <a:solidFill>
                <a:schemeClr val="tx1"/>
              </a:solidFill>
              <a:latin typeface="华文细黑" pitchFamily="2" charset="-122"/>
              <a:ea typeface="华文细黑" pitchFamily="2" charset="-122"/>
            </a:endParaRPr>
          </a:p>
          <a:p>
            <a:pPr marL="514350" indent="-514350" algn="l">
              <a:buNone/>
            </a:pPr>
            <a:r>
              <a:rPr lang="en-US" altLang="zh-CN" sz="2900" dirty="0" smtClean="0">
                <a:solidFill>
                  <a:schemeClr val="tx1"/>
                </a:solidFill>
                <a:latin typeface="华文细黑" pitchFamily="2" charset="-122"/>
                <a:ea typeface="华文细黑" pitchFamily="2" charset="-122"/>
              </a:rPr>
              <a:t>              2</a:t>
            </a:r>
            <a:r>
              <a:rPr lang="zh-CN" altLang="en-US" sz="2900" dirty="0" smtClean="0">
                <a:solidFill>
                  <a:schemeClr val="tx1"/>
                </a:solidFill>
                <a:latin typeface="华文细黑" pitchFamily="2" charset="-122"/>
                <a:ea typeface="华文细黑" pitchFamily="2" charset="-122"/>
              </a:rPr>
              <a:t>）需要集中连锁起动、停车的设备。</a:t>
            </a:r>
            <a:endParaRPr lang="en-US" altLang="zh-CN" sz="2900" dirty="0">
              <a:solidFill>
                <a:schemeClr val="tx1"/>
              </a:solidFill>
              <a:latin typeface="华文细黑" pitchFamily="2" charset="-122"/>
              <a:ea typeface="华文细黑" pitchFamily="2" charset="-122"/>
            </a:endParaRPr>
          </a:p>
          <a:p>
            <a:pPr algn="l">
              <a:buNone/>
            </a:pPr>
            <a:r>
              <a:rPr lang="en-US" altLang="zh-CN" sz="2900" dirty="0" smtClean="0">
                <a:solidFill>
                  <a:schemeClr val="tx1"/>
                </a:solidFill>
                <a:latin typeface="华文细黑" pitchFamily="2" charset="-122"/>
                <a:ea typeface="华文细黑" pitchFamily="2" charset="-122"/>
              </a:rPr>
              <a:t>              3</a:t>
            </a:r>
            <a:r>
              <a:rPr lang="zh-CN" altLang="en-US" sz="2900" dirty="0" smtClean="0">
                <a:solidFill>
                  <a:schemeClr val="tx1"/>
                </a:solidFill>
                <a:latin typeface="华文细黑" pitchFamily="2" charset="-122"/>
                <a:ea typeface="华文细黑" pitchFamily="2" charset="-122"/>
              </a:rPr>
              <a:t>）有腐蚀性介质或爆炸危险等环境，不宜将用电及保护起动设备放在现场者。</a:t>
            </a:r>
            <a:endParaRPr lang="en-US" altLang="zh-CN" sz="2900" dirty="0">
              <a:solidFill>
                <a:schemeClr val="tx1"/>
              </a:solidFill>
              <a:latin typeface="华文细黑" pitchFamily="2" charset="-122"/>
              <a:ea typeface="华文细黑" pitchFamily="2" charset="-122"/>
            </a:endParaRPr>
          </a:p>
          <a:p>
            <a:pPr algn="l"/>
            <a:endParaRPr lang="en-US" altLang="zh-CN" dirty="0" smtClean="0">
              <a:solidFill>
                <a:schemeClr val="tx1"/>
              </a:solidFill>
              <a:latin typeface="+mn-ea"/>
            </a:endParaRPr>
          </a:p>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buNone/>
            </a:pPr>
            <a:r>
              <a:rPr lang="zh-CN" altLang="en-US" dirty="0" smtClean="0">
                <a:solidFill>
                  <a:schemeClr val="tx1"/>
                </a:solidFill>
                <a:latin typeface="+mn-ea"/>
              </a:rPr>
              <a:t/>
            </a:r>
            <a:br>
              <a:rPr lang="zh-CN" altLang="en-US" dirty="0" smtClean="0">
                <a:solidFill>
                  <a:schemeClr val="tx1"/>
                </a:solidFill>
                <a:latin typeface="+mn-ea"/>
              </a:rPr>
            </a:br>
            <a:r>
              <a:rPr lang="zh-CN" altLang="en-US" dirty="0" smtClean="0">
                <a:solidFill>
                  <a:schemeClr val="tx1"/>
                </a:solidFill>
                <a:latin typeface="+mn-ea"/>
              </a:rPr>
              <a:t>    </a:t>
            </a:r>
            <a:endParaRPr lang="zh-CN" altLang="en-US" dirty="0"/>
          </a:p>
        </p:txBody>
      </p:sp>
      <p:pic>
        <p:nvPicPr>
          <p:cNvPr id="6146" name="Picture 2"/>
          <p:cNvPicPr>
            <a:picLocks noChangeAspect="1" noChangeArrowheads="1"/>
          </p:cNvPicPr>
          <p:nvPr/>
        </p:nvPicPr>
        <p:blipFill>
          <a:blip r:embed="rId3"/>
          <a:srcRect/>
          <a:stretch>
            <a:fillRect/>
          </a:stretch>
        </p:blipFill>
        <p:spPr bwMode="auto">
          <a:xfrm>
            <a:off x="2714612" y="3643314"/>
            <a:ext cx="3526921" cy="22145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457200" y="1285860"/>
            <a:ext cx="8229600" cy="4840303"/>
          </a:xfrm>
          <a:prstGeom prst="rect">
            <a:avLst/>
          </a:prstGeom>
        </p:spPr>
        <p:txBody>
          <a:bodyPr>
            <a:normAutofit/>
          </a:bodyPr>
          <a:lstStyle/>
          <a:p>
            <a:r>
              <a:rPr lang="en-US" altLang="zh-CN" sz="2000" b="1" dirty="0" smtClean="0">
                <a:solidFill>
                  <a:schemeClr val="tx1"/>
                </a:solidFill>
                <a:latin typeface="黑体" pitchFamily="2" charset="-122"/>
                <a:ea typeface="黑体" pitchFamily="2" charset="-122"/>
              </a:rPr>
              <a:t>2 </a:t>
            </a:r>
            <a:r>
              <a:rPr lang="zh-CN" altLang="en-US" sz="2000" b="1" dirty="0" smtClean="0">
                <a:solidFill>
                  <a:schemeClr val="tx1"/>
                </a:solidFill>
                <a:latin typeface="黑体" pitchFamily="2" charset="-122"/>
                <a:ea typeface="黑体" pitchFamily="2" charset="-122"/>
              </a:rPr>
              <a:t>树干式</a:t>
            </a:r>
            <a:r>
              <a:rPr lang="en-US" altLang="zh-CN" sz="2000" b="1" dirty="0" smtClean="0">
                <a:solidFill>
                  <a:schemeClr val="tx1"/>
                </a:solidFill>
                <a:latin typeface="黑体" pitchFamily="2" charset="-122"/>
                <a:ea typeface="黑体" pitchFamily="2" charset="-122"/>
              </a:rPr>
              <a:t>:</a:t>
            </a:r>
          </a:p>
          <a:p>
            <a:pPr>
              <a:buNone/>
            </a:pPr>
            <a:r>
              <a:rPr lang="en-US" altLang="zh-CN" sz="2000" dirty="0">
                <a:latin typeface="华文细黑" pitchFamily="2" charset="-122"/>
                <a:ea typeface="华文细黑" pitchFamily="2" charset="-122"/>
              </a:rPr>
              <a:t> </a:t>
            </a: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特点：配电设备及有色金属消耗较少，系统灵活性好，但干线故障时影响范围大。</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一般用于用电设备的布置比较均匀、容量不大，又无特殊要求的场合。</a:t>
            </a:r>
            <a:endParaRPr lang="zh-CN" altLang="en-US" sz="2000" dirty="0">
              <a:solidFill>
                <a:srgbClr val="FF0000"/>
              </a:solidFill>
              <a:latin typeface="华文细黑" pitchFamily="2" charset="-122"/>
              <a:ea typeface="华文细黑" pitchFamily="2" charset="-122"/>
            </a:endParaRPr>
          </a:p>
        </p:txBody>
      </p:sp>
      <p:pic>
        <p:nvPicPr>
          <p:cNvPr id="7170" name="Picture 2"/>
          <p:cNvPicPr>
            <a:picLocks noChangeAspect="1" noChangeArrowheads="1"/>
          </p:cNvPicPr>
          <p:nvPr/>
        </p:nvPicPr>
        <p:blipFill>
          <a:blip r:embed="rId2"/>
          <a:srcRect/>
          <a:stretch>
            <a:fillRect/>
          </a:stretch>
        </p:blipFill>
        <p:spPr bwMode="auto">
          <a:xfrm>
            <a:off x="2428860" y="3401151"/>
            <a:ext cx="4143404" cy="2528179"/>
          </a:xfrm>
          <a:prstGeom prst="rect">
            <a:avLst/>
          </a:prstGeom>
          <a:noFill/>
          <a:ln w="9525">
            <a:noFill/>
            <a:miter lim="800000"/>
            <a:headEnd/>
            <a:tailEnd/>
          </a:ln>
          <a:effectLst/>
        </p:spPr>
      </p:pic>
      <p:sp>
        <p:nvSpPr>
          <p:cNvPr id="4" name="标题 10"/>
          <p:cNvSpPr txBox="1">
            <a:spLocks/>
          </p:cNvSpPr>
          <p:nvPr/>
        </p:nvSpPr>
        <p:spPr>
          <a:xfrm>
            <a:off x="714348" y="285728"/>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常用低压电力配电系统接线</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00034" y="1285860"/>
            <a:ext cx="8229600" cy="4840303"/>
          </a:xfrm>
          <a:prstGeom prst="rect">
            <a:avLst/>
          </a:prstGeom>
        </p:spPr>
        <p:txBody>
          <a:bodyPr>
            <a:normAutofit/>
          </a:bodyPr>
          <a:lstStyle/>
          <a:p>
            <a:r>
              <a:rPr lang="en-US" altLang="zh-CN" sz="2000" b="1" dirty="0" smtClean="0">
                <a:solidFill>
                  <a:schemeClr val="tx1"/>
                </a:solidFill>
                <a:latin typeface="黑体" pitchFamily="2" charset="-122"/>
                <a:ea typeface="黑体" pitchFamily="2" charset="-122"/>
              </a:rPr>
              <a:t>3 </a:t>
            </a:r>
            <a:r>
              <a:rPr lang="zh-CN" altLang="en-US" sz="2000" b="1" dirty="0" smtClean="0">
                <a:solidFill>
                  <a:schemeClr val="tx1"/>
                </a:solidFill>
                <a:latin typeface="黑体" pitchFamily="2" charset="-122"/>
                <a:ea typeface="黑体" pitchFamily="2" charset="-122"/>
              </a:rPr>
              <a:t>链式</a:t>
            </a:r>
            <a:r>
              <a:rPr lang="en-US" altLang="zh-CN" sz="2000" b="1" dirty="0" smtClean="0">
                <a:solidFill>
                  <a:schemeClr val="tx1"/>
                </a:solidFill>
                <a:latin typeface="黑体" pitchFamily="2" charset="-122"/>
                <a:ea typeface="黑体" pitchFamily="2" charset="-122"/>
              </a:rPr>
              <a:t>:</a:t>
            </a:r>
          </a:p>
          <a:p>
            <a:pPr>
              <a:buNone/>
            </a:pPr>
            <a:r>
              <a:rPr lang="en-US" altLang="zh-CN" sz="2000" dirty="0">
                <a:latin typeface="华文细黑" pitchFamily="2" charset="-122"/>
                <a:ea typeface="华文细黑" pitchFamily="2" charset="-122"/>
              </a:rPr>
              <a:t> </a:t>
            </a: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特点：与树干式相似，适用于距配电屏较远而彼此相距又较近的不重要的小容量用电设备。</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链接的设备一般不超过</a:t>
            </a:r>
            <a:r>
              <a:rPr lang="en-US" altLang="zh-CN" sz="2000" dirty="0" smtClean="0">
                <a:latin typeface="华文细黑" pitchFamily="2" charset="-122"/>
                <a:ea typeface="华文细黑" pitchFamily="2" charset="-122"/>
              </a:rPr>
              <a:t>5</a:t>
            </a:r>
            <a:r>
              <a:rPr lang="zh-CN" altLang="en-US" sz="2000" dirty="0" smtClean="0">
                <a:latin typeface="华文细黑" pitchFamily="2" charset="-122"/>
                <a:ea typeface="华文细黑" pitchFamily="2" charset="-122"/>
              </a:rPr>
              <a:t>台、总容量不超过</a:t>
            </a:r>
            <a:r>
              <a:rPr lang="en-US" altLang="zh-CN" sz="2000" dirty="0" smtClean="0">
                <a:latin typeface="华文细黑" pitchFamily="2" charset="-122"/>
                <a:ea typeface="华文细黑" pitchFamily="2" charset="-122"/>
              </a:rPr>
              <a:t>10kW</a:t>
            </a:r>
            <a:r>
              <a:rPr lang="zh-CN" altLang="en-US" sz="2000" dirty="0" smtClean="0">
                <a:latin typeface="华文细黑" pitchFamily="2" charset="-122"/>
                <a:ea typeface="华文细黑" pitchFamily="2" charset="-122"/>
              </a:rPr>
              <a:t>。</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供电给容量较小的用电设备的插座，采用链式配电时，每一条环链回路的数量可适当增加。</a:t>
            </a:r>
            <a:endParaRPr lang="zh-CN" altLang="en-US" sz="2000" dirty="0">
              <a:latin typeface="华文细黑" pitchFamily="2" charset="-122"/>
              <a:ea typeface="华文细黑" pitchFamily="2" charset="-122"/>
            </a:endParaRPr>
          </a:p>
        </p:txBody>
      </p:sp>
      <p:pic>
        <p:nvPicPr>
          <p:cNvPr id="8195" name="Picture 3"/>
          <p:cNvPicPr>
            <a:picLocks noChangeAspect="1" noChangeArrowheads="1"/>
          </p:cNvPicPr>
          <p:nvPr/>
        </p:nvPicPr>
        <p:blipFill>
          <a:blip r:embed="rId2"/>
          <a:srcRect/>
          <a:stretch>
            <a:fillRect/>
          </a:stretch>
        </p:blipFill>
        <p:spPr bwMode="auto">
          <a:xfrm>
            <a:off x="2786050" y="3714752"/>
            <a:ext cx="3429024" cy="2586008"/>
          </a:xfrm>
          <a:prstGeom prst="rect">
            <a:avLst/>
          </a:prstGeom>
          <a:noFill/>
          <a:ln w="9525">
            <a:noFill/>
            <a:miter lim="800000"/>
            <a:headEnd/>
            <a:tailEnd/>
          </a:ln>
          <a:effectLst/>
        </p:spPr>
      </p:pic>
      <p:sp>
        <p:nvSpPr>
          <p:cNvPr id="4" name="标题 10"/>
          <p:cNvSpPr txBox="1">
            <a:spLocks/>
          </p:cNvSpPr>
          <p:nvPr/>
        </p:nvSpPr>
        <p:spPr>
          <a:xfrm>
            <a:off x="714348" y="285728"/>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常用低压电力配电系统接线</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ctrTitle" idx="4294967295"/>
          </p:nvPr>
        </p:nvSpPr>
        <p:spPr>
          <a:xfrm>
            <a:off x="685800" y="357166"/>
            <a:ext cx="7815290" cy="755645"/>
          </a:xfrm>
          <a:prstGeom prst="rect">
            <a:avLst/>
          </a:prstGeom>
        </p:spPr>
        <p:txBody>
          <a:bodyPr>
            <a:normAutofit/>
          </a:bodyPr>
          <a:lstStyle/>
          <a:p>
            <a:pPr algn="ctr"/>
            <a:r>
              <a:rPr lang="zh-CN" altLang="en-US" sz="3200" b="1" dirty="0" smtClean="0">
                <a:latin typeface="黑体" pitchFamily="2" charset="-122"/>
                <a:ea typeface="黑体" pitchFamily="2" charset="-122"/>
              </a:rPr>
              <a:t>低压配电线路的保护</a:t>
            </a:r>
            <a:endParaRPr lang="zh-CN" altLang="en-US" sz="3200" b="1" dirty="0">
              <a:latin typeface="黑体" pitchFamily="2" charset="-122"/>
              <a:ea typeface="黑体" pitchFamily="2" charset="-122"/>
            </a:endParaRPr>
          </a:p>
        </p:txBody>
      </p:sp>
      <p:sp>
        <p:nvSpPr>
          <p:cNvPr id="7" name="副标题 6"/>
          <p:cNvSpPr>
            <a:spLocks noGrp="1"/>
          </p:cNvSpPr>
          <p:nvPr>
            <p:ph type="subTitle" idx="4294967295"/>
          </p:nvPr>
        </p:nvSpPr>
        <p:spPr>
          <a:xfrm>
            <a:off x="665313" y="1571612"/>
            <a:ext cx="7813374" cy="3000396"/>
          </a:xfrm>
          <a:prstGeom prst="rect">
            <a:avLst/>
          </a:prstGeom>
        </p:spPr>
        <p:txBody>
          <a:bodyPr>
            <a:normAutofit/>
          </a:bodyPr>
          <a:lstStyle/>
          <a:p>
            <a:pPr>
              <a:buNone/>
            </a:pPr>
            <a:r>
              <a:rPr lang="zh-CN" altLang="en-US" sz="2000" dirty="0" smtClean="0">
                <a:solidFill>
                  <a:schemeClr val="tx1"/>
                </a:solidFill>
                <a:latin typeface="华文细黑" pitchFamily="2" charset="-122"/>
                <a:ea typeface="华文细黑" pitchFamily="2" charset="-122"/>
              </a:rPr>
              <a:t>             在电气故障情况下，为防止因间接接触带电体而导致人身电击，因线路故障导致过热造成损坏，甚至导致电气火灾，低压配电线路应装设短路保护、过负载保护和接地故障保护，用以分断故障电流或发生故障报警信号，以防止因间接接触带电体而导致人身电击或导致火灾。</a:t>
            </a:r>
            <a:endParaRPr lang="en-US" altLang="zh-CN" sz="2000" dirty="0" smtClean="0">
              <a:solidFill>
                <a:schemeClr val="tx1"/>
              </a:solidFill>
              <a:latin typeface="华文细黑" pitchFamily="2" charset="-122"/>
              <a:ea typeface="华文细黑" pitchFamily="2" charset="-122"/>
            </a:endParaRPr>
          </a:p>
          <a:p>
            <a:pPr>
              <a:buNone/>
            </a:pPr>
            <a:endParaRPr lang="en-US" altLang="zh-CN" sz="2000" dirty="0" smtClean="0">
              <a:solidFill>
                <a:schemeClr val="tx1"/>
              </a:solidFill>
              <a:latin typeface="华文细黑" pitchFamily="2" charset="-122"/>
              <a:ea typeface="华文细黑" pitchFamily="2" charset="-122"/>
            </a:endParaRPr>
          </a:p>
          <a:p>
            <a:pPr>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配电线路采用的上下级保护电器，其动作应具有选择性，各级之间应协调配合；对非重要负荷的保护电器可允许无选择性切断故障线路。</a:t>
            </a:r>
            <a:endParaRPr lang="en-US" altLang="zh-CN" sz="2000" dirty="0" smtClean="0">
              <a:solidFill>
                <a:schemeClr val="tx1"/>
              </a:solidFill>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00034" y="1285860"/>
            <a:ext cx="8229600" cy="5357850"/>
          </a:xfrm>
          <a:prstGeom prst="rect">
            <a:avLst/>
          </a:prstGeom>
        </p:spPr>
        <p:txBody>
          <a:bodyPr>
            <a:normAutofit/>
          </a:bodyPr>
          <a:lstStyle/>
          <a:p>
            <a:r>
              <a:rPr lang="en-US" altLang="zh-CN" sz="2000" b="1" dirty="0" smtClean="0">
                <a:latin typeface="黑体" pitchFamily="2" charset="-122"/>
                <a:ea typeface="黑体" pitchFamily="2" charset="-122"/>
              </a:rPr>
              <a:t>1.</a:t>
            </a:r>
            <a:r>
              <a:rPr lang="zh-CN" altLang="en-US" sz="2000" b="1" dirty="0" smtClean="0">
                <a:latin typeface="黑体" pitchFamily="2" charset="-122"/>
                <a:ea typeface="黑体" pitchFamily="2" charset="-122"/>
              </a:rPr>
              <a:t>短路保护</a:t>
            </a:r>
            <a:endParaRPr lang="en-US" altLang="zh-CN" sz="2000" b="1" dirty="0" smtClean="0">
              <a:latin typeface="黑体" pitchFamily="2" charset="-122"/>
              <a:ea typeface="黑体"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保护电器应在短路电流对导体和连接件产生的热效应和机械力造成危害之前分断该短路电流。</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短路保护电器应满足以下两个条件：</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1</a:t>
            </a:r>
            <a:r>
              <a:rPr lang="zh-CN" altLang="en-US" sz="2000" dirty="0" smtClean="0">
                <a:latin typeface="华文细黑" pitchFamily="2" charset="-122"/>
                <a:ea typeface="华文细黑" pitchFamily="2" charset="-122"/>
              </a:rPr>
              <a:t>）分断能力不应小于保护电器安装处的预期短路电流，但下列情况可以除外：上极已装有所需分断能力的保护电器，则下级保护电器的分断能力允许小于预期短路电流。</a:t>
            </a:r>
            <a:br>
              <a:rPr lang="zh-CN" altLang="en-US" sz="2000" dirty="0" smtClean="0">
                <a:latin typeface="华文细黑" pitchFamily="2" charset="-122"/>
                <a:ea typeface="华文细黑" pitchFamily="2" charset="-122"/>
              </a:rPr>
            </a:br>
            <a:r>
              <a:rPr lang="zh-CN" altLang="en-US" sz="2000" dirty="0" smtClean="0">
                <a:latin typeface="华文细黑" pitchFamily="2" charset="-122"/>
                <a:ea typeface="华文细黑" pitchFamily="2" charset="-122"/>
              </a:rPr>
              <a:t>      （</a:t>
            </a:r>
            <a:r>
              <a:rPr lang="en-US" altLang="zh-CN" sz="2000" dirty="0" smtClean="0">
                <a:latin typeface="华文细黑" pitchFamily="2" charset="-122"/>
                <a:ea typeface="华文细黑" pitchFamily="2" charset="-122"/>
              </a:rPr>
              <a:t>2</a:t>
            </a:r>
            <a:r>
              <a:rPr lang="zh-CN" altLang="en-US" sz="2000" dirty="0" smtClean="0">
                <a:latin typeface="华文细黑" pitchFamily="2" charset="-122"/>
                <a:ea typeface="华文细黑" pitchFamily="2" charset="-122"/>
              </a:rPr>
              <a:t>）应在短路电流使导体达到允许的极限温度之前分断该短路电流。</a:t>
            </a:r>
            <a:endParaRPr lang="en-US" altLang="zh-CN" sz="2000" dirty="0" smtClean="0">
              <a:latin typeface="华文细黑" pitchFamily="2" charset="-122"/>
              <a:ea typeface="华文细黑" pitchFamily="2" charset="-122"/>
            </a:endParaRPr>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zh-CN" altLang="en-US" sz="2200" b="1" dirty="0"/>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低压配电线路的保护</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00034" y="1142985"/>
            <a:ext cx="8229600" cy="1214446"/>
          </a:xfrm>
          <a:prstGeom prst="rect">
            <a:avLst/>
          </a:prstGeom>
        </p:spPr>
        <p:txBody>
          <a:bodyPr>
            <a:normAutofit fontScale="92500"/>
          </a:bodyPr>
          <a:lstStyle/>
          <a:p>
            <a:pPr>
              <a:buNone/>
            </a:pPr>
            <a:r>
              <a:rPr lang="zh-CN" altLang="en-US" sz="2200" b="1" dirty="0" smtClean="0">
                <a:latin typeface="黑体" pitchFamily="2" charset="-122"/>
                <a:ea typeface="黑体" pitchFamily="2" charset="-122"/>
              </a:rPr>
              <a:t>短路电流的检验：</a:t>
            </a:r>
            <a:endParaRPr lang="en-US" altLang="zh-CN" sz="2200" b="1" dirty="0" smtClean="0">
              <a:latin typeface="黑体" pitchFamily="2" charset="-122"/>
              <a:ea typeface="黑体" pitchFamily="2" charset="-122"/>
            </a:endParaRPr>
          </a:p>
          <a:p>
            <a:pPr>
              <a:buNone/>
            </a:pPr>
            <a:r>
              <a:rPr lang="en-US" altLang="zh-CN" sz="2200" dirty="0" smtClean="0">
                <a:latin typeface="华文细黑" pitchFamily="2" charset="-122"/>
                <a:ea typeface="华文细黑" pitchFamily="2" charset="-122"/>
              </a:rPr>
              <a:t>           </a:t>
            </a:r>
            <a:r>
              <a:rPr lang="zh-CN" altLang="en-US" sz="2200" dirty="0" smtClean="0">
                <a:latin typeface="华文细黑" pitchFamily="2" charset="-122"/>
                <a:ea typeface="华文细黑" pitchFamily="2" charset="-122"/>
              </a:rPr>
              <a:t>（</a:t>
            </a:r>
            <a:r>
              <a:rPr lang="en-US" altLang="zh-CN" sz="2200" dirty="0" smtClean="0">
                <a:latin typeface="华文细黑" pitchFamily="2" charset="-122"/>
                <a:ea typeface="华文细黑" pitchFamily="2" charset="-122"/>
              </a:rPr>
              <a:t>1</a:t>
            </a:r>
            <a:r>
              <a:rPr lang="zh-CN" altLang="en-US" sz="2200" dirty="0" smtClean="0">
                <a:latin typeface="华文细黑" pitchFamily="2" charset="-122"/>
                <a:ea typeface="华文细黑" pitchFamily="2" charset="-122"/>
              </a:rPr>
              <a:t>）当短路电流持续时间不大于</a:t>
            </a:r>
            <a:r>
              <a:rPr lang="en-US" altLang="zh-CN" sz="2200" dirty="0" smtClean="0">
                <a:latin typeface="华文细黑" pitchFamily="2" charset="-122"/>
                <a:ea typeface="华文细黑" pitchFamily="2" charset="-122"/>
              </a:rPr>
              <a:t>5s</a:t>
            </a:r>
            <a:r>
              <a:rPr lang="zh-CN" altLang="en-US" sz="2200" dirty="0" smtClean="0">
                <a:latin typeface="华文细黑" pitchFamily="2" charset="-122"/>
                <a:ea typeface="华文细黑" pitchFamily="2" charset="-122"/>
              </a:rPr>
              <a:t>时，导体从正常运行的允许最高温度上升到时极限温度的持续时间</a:t>
            </a:r>
            <a:r>
              <a:rPr lang="en-US" altLang="zh-CN" sz="2200" dirty="0" smtClean="0">
                <a:latin typeface="+mn-ea"/>
              </a:rPr>
              <a:t>t</a:t>
            </a:r>
            <a:r>
              <a:rPr lang="zh-CN" altLang="en-US" sz="2200" dirty="0" smtClean="0">
                <a:latin typeface="华文细黑" pitchFamily="2" charset="-122"/>
                <a:ea typeface="华文细黑" pitchFamily="2" charset="-122"/>
              </a:rPr>
              <a:t>可近似地用下式计算</a:t>
            </a:r>
            <a:endParaRPr lang="en-US" altLang="zh-CN" sz="2200" dirty="0" smtClean="0">
              <a:latin typeface="华文细黑" pitchFamily="2" charset="-122"/>
              <a:ea typeface="华文细黑" pitchFamily="2" charset="-122"/>
            </a:endParaRPr>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zh-CN" altLang="en-US" sz="2200" dirty="0"/>
          </a:p>
        </p:txBody>
      </p:sp>
      <p:pic>
        <p:nvPicPr>
          <p:cNvPr id="1026" name="Picture 2"/>
          <p:cNvPicPr>
            <a:picLocks noChangeAspect="1" noChangeArrowheads="1"/>
          </p:cNvPicPr>
          <p:nvPr/>
        </p:nvPicPr>
        <p:blipFill>
          <a:blip r:embed="rId2"/>
          <a:srcRect/>
          <a:stretch>
            <a:fillRect/>
          </a:stretch>
        </p:blipFill>
        <p:spPr bwMode="auto">
          <a:xfrm>
            <a:off x="714348" y="2285992"/>
            <a:ext cx="7929618" cy="2000264"/>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714348" y="4214818"/>
            <a:ext cx="7929619" cy="2357430"/>
          </a:xfrm>
          <a:prstGeom prst="rect">
            <a:avLst/>
          </a:prstGeom>
          <a:noFill/>
          <a:ln w="9525">
            <a:noFill/>
            <a:miter lim="800000"/>
            <a:headEnd/>
            <a:tailEnd/>
          </a:ln>
          <a:effectLst/>
        </p:spPr>
      </p:pic>
      <p:sp>
        <p:nvSpPr>
          <p:cNvPr id="5"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低压配电线路的保护</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00034" y="1285860"/>
            <a:ext cx="8229600" cy="4840303"/>
          </a:xfrm>
          <a:prstGeom prst="rect">
            <a:avLst/>
          </a:prstGeom>
        </p:spPr>
        <p:txBody>
          <a:bodyPr>
            <a:normAutofit/>
          </a:bodyPr>
          <a:lstStyle/>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2</a:t>
            </a:r>
            <a:r>
              <a:rPr lang="zh-CN" altLang="en-US" sz="2000" dirty="0" smtClean="0">
                <a:latin typeface="华文细黑" pitchFamily="2" charset="-122"/>
                <a:ea typeface="华文细黑" pitchFamily="2" charset="-122"/>
              </a:rPr>
              <a:t>）当短路电流持续时间小于</a:t>
            </a:r>
            <a:r>
              <a:rPr lang="en-US" altLang="zh-CN" sz="2000" dirty="0" smtClean="0">
                <a:latin typeface="华文细黑" pitchFamily="2" charset="-122"/>
                <a:ea typeface="华文细黑" pitchFamily="2" charset="-122"/>
              </a:rPr>
              <a:t>0.1s</a:t>
            </a:r>
            <a:r>
              <a:rPr lang="zh-CN" altLang="en-US" sz="2000" dirty="0" smtClean="0">
                <a:latin typeface="华文细黑" pitchFamily="2" charset="-122"/>
                <a:ea typeface="华文细黑" pitchFamily="2" charset="-122"/>
              </a:rPr>
              <a:t>时，应校验</a:t>
            </a:r>
            <a:r>
              <a:rPr lang="en-US" altLang="zh-CN" sz="2000" dirty="0" smtClean="0">
                <a:latin typeface="华文细黑" pitchFamily="2" charset="-122"/>
                <a:ea typeface="华文细黑" pitchFamily="2" charset="-122"/>
              </a:rPr>
              <a:t>K</a:t>
            </a:r>
            <a:r>
              <a:rPr lang="en-US" altLang="zh-CN" sz="2000" baseline="30000" dirty="0" smtClean="0">
                <a:latin typeface="华文细黑" pitchFamily="2" charset="-122"/>
                <a:ea typeface="华文细黑" pitchFamily="2" charset="-122"/>
              </a:rPr>
              <a:t>2</a:t>
            </a:r>
            <a:r>
              <a:rPr lang="en-US" altLang="zh-CN" sz="2000" dirty="0" smtClean="0">
                <a:latin typeface="华文细黑" pitchFamily="2" charset="-122"/>
                <a:ea typeface="华文细黑" pitchFamily="2" charset="-122"/>
              </a:rPr>
              <a:t>S</a:t>
            </a:r>
            <a:r>
              <a:rPr lang="en-US" altLang="zh-CN" sz="2000" baseline="30000" dirty="0" smtClean="0">
                <a:latin typeface="华文细黑" pitchFamily="2" charset="-122"/>
                <a:ea typeface="华文细黑" pitchFamily="2" charset="-122"/>
              </a:rPr>
              <a:t>2</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I</a:t>
            </a:r>
            <a:r>
              <a:rPr lang="en-US" altLang="zh-CN" sz="2000" baseline="30000" dirty="0" smtClean="0">
                <a:latin typeface="华文细黑" pitchFamily="2" charset="-122"/>
                <a:ea typeface="华文细黑" pitchFamily="2" charset="-122"/>
              </a:rPr>
              <a:t>2</a:t>
            </a:r>
            <a:r>
              <a:rPr lang="en-US" altLang="zh-CN" sz="2000" dirty="0" smtClean="0">
                <a:latin typeface="+mj-ea"/>
                <a:ea typeface="+mj-ea"/>
              </a:rPr>
              <a:t>t</a:t>
            </a:r>
          </a:p>
          <a:p>
            <a:pPr>
              <a:buNone/>
            </a:pPr>
            <a:r>
              <a:rPr lang="en-US" altLang="zh-CN" sz="2000" dirty="0" smtClean="0">
                <a:latin typeface="华文细黑" pitchFamily="2" charset="-122"/>
                <a:ea typeface="华文细黑" pitchFamily="2" charset="-122"/>
              </a:rPr>
              <a:t>             (I</a:t>
            </a:r>
            <a:r>
              <a:rPr lang="en-US" altLang="zh-CN" sz="2000" baseline="30000" dirty="0" smtClean="0">
                <a:latin typeface="华文细黑" pitchFamily="2" charset="-122"/>
                <a:ea typeface="华文细黑" pitchFamily="2" charset="-122"/>
              </a:rPr>
              <a:t>2</a:t>
            </a:r>
            <a:r>
              <a:rPr lang="en-US" altLang="zh-CN" sz="2000" dirty="0" smtClean="0">
                <a:latin typeface="+mn-ea"/>
              </a:rPr>
              <a:t>t</a:t>
            </a:r>
            <a:r>
              <a:rPr lang="zh-CN" altLang="en-US" sz="2000" dirty="0" smtClean="0">
                <a:latin typeface="华文细黑" pitchFamily="2" charset="-122"/>
                <a:ea typeface="华文细黑" pitchFamily="2" charset="-122"/>
              </a:rPr>
              <a:t>为保护电器</a:t>
            </a:r>
            <a:r>
              <a:rPr lang="zh-CN" altLang="en-US" sz="2000" dirty="0" smtClean="0">
                <a:latin typeface="华文细黑" pitchFamily="2" charset="-122"/>
                <a:ea typeface="华文细黑" pitchFamily="2" charset="-122"/>
              </a:rPr>
              <a:t>制造厂</a:t>
            </a:r>
            <a:r>
              <a:rPr lang="zh-CN" altLang="en-US" sz="2000" dirty="0" smtClean="0">
                <a:latin typeface="华文细黑" pitchFamily="2" charset="-122"/>
                <a:ea typeface="华文细黑" pitchFamily="2" charset="-122"/>
              </a:rPr>
              <a:t>提供的允许通过的能量值）</a:t>
            </a:r>
          </a:p>
          <a:p>
            <a:pPr>
              <a:buNone/>
            </a:pPr>
            <a:r>
              <a:rPr lang="en-US" altLang="zh-CN" sz="2000" dirty="0" smtClean="0">
                <a:latin typeface="华文细黑" pitchFamily="2" charset="-122"/>
                <a:ea typeface="华文细黑" pitchFamily="2" charset="-122"/>
              </a:rPr>
              <a:t>     </a:t>
            </a:r>
            <a:r>
              <a:rPr lang="zh-CN" altLang="en-US" sz="2000" b="1" dirty="0" smtClean="0">
                <a:latin typeface="黑体" pitchFamily="2" charset="-122"/>
                <a:ea typeface="黑体" pitchFamily="2" charset="-122"/>
              </a:rPr>
              <a:t>当采用断路器作短路保护时：</a:t>
            </a:r>
            <a:endParaRPr lang="en-US" altLang="zh-CN" sz="2000" b="1" dirty="0" smtClean="0">
              <a:latin typeface="黑体" pitchFamily="2" charset="-122"/>
              <a:ea typeface="黑体"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1</a:t>
            </a:r>
            <a:r>
              <a:rPr lang="zh-CN" altLang="en-US" sz="2000" dirty="0" smtClean="0">
                <a:latin typeface="华文细黑" pitchFamily="2" charset="-122"/>
                <a:ea typeface="华文细黑" pitchFamily="2" charset="-122"/>
              </a:rPr>
              <a:t>）瞬时脱扣器的全分断时间极短，一般为</a:t>
            </a:r>
            <a:r>
              <a:rPr lang="en-US" altLang="zh-CN" sz="2000" dirty="0" smtClean="0">
                <a:latin typeface="华文细黑" pitchFamily="2" charset="-122"/>
                <a:ea typeface="华文细黑" pitchFamily="2" charset="-122"/>
              </a:rPr>
              <a:t>10-20ms</a:t>
            </a:r>
            <a:r>
              <a:rPr lang="zh-CN" altLang="en-US" sz="2000" dirty="0" smtClean="0">
                <a:latin typeface="华文细黑" pitchFamily="2" charset="-122"/>
                <a:ea typeface="华文细黑" pitchFamily="2" charset="-122"/>
              </a:rPr>
              <a:t>，一般都能符合式（</a:t>
            </a:r>
            <a:r>
              <a:rPr lang="en-US" altLang="zh-CN" sz="2000" dirty="0" smtClean="0">
                <a:latin typeface="华文细黑" pitchFamily="2" charset="-122"/>
                <a:ea typeface="华文细黑" pitchFamily="2" charset="-122"/>
              </a:rPr>
              <a:t>11-1</a:t>
            </a:r>
            <a:r>
              <a:rPr lang="zh-CN" altLang="en-US" sz="2000" dirty="0" smtClean="0">
                <a:latin typeface="华文细黑" pitchFamily="2" charset="-122"/>
                <a:ea typeface="华文细黑" pitchFamily="2" charset="-122"/>
              </a:rPr>
              <a:t>）要求。但应注意，当配电变压器容量很大，从低压配电屏直接引出截面很小的馈线时，难以达到热稳定要求，应按式（</a:t>
            </a:r>
            <a:r>
              <a:rPr lang="en-US" altLang="zh-CN" sz="2000" dirty="0" smtClean="0">
                <a:latin typeface="华文细黑" pitchFamily="2" charset="-122"/>
                <a:ea typeface="华文细黑" pitchFamily="2" charset="-122"/>
              </a:rPr>
              <a:t>11-1</a:t>
            </a:r>
            <a:r>
              <a:rPr lang="zh-CN" altLang="en-US" sz="2000" dirty="0" smtClean="0">
                <a:latin typeface="华文细黑" pitchFamily="2" charset="-122"/>
                <a:ea typeface="华文细黑" pitchFamily="2" charset="-122"/>
              </a:rPr>
              <a:t>）校验。</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2</a:t>
            </a:r>
            <a:r>
              <a:rPr lang="zh-CN" altLang="en-US" sz="2000" dirty="0" smtClean="0">
                <a:latin typeface="华文细黑" pitchFamily="2" charset="-122"/>
                <a:ea typeface="华文细黑" pitchFamily="2" charset="-122"/>
              </a:rPr>
              <a:t>）短延时脱扣器的动作时间一般为</a:t>
            </a:r>
            <a:r>
              <a:rPr lang="en-US" altLang="zh-CN" sz="2000" dirty="0" smtClean="0">
                <a:latin typeface="华文细黑" pitchFamily="2" charset="-122"/>
                <a:ea typeface="华文细黑" pitchFamily="2" charset="-122"/>
              </a:rPr>
              <a:t>0.1~0.8s</a:t>
            </a:r>
            <a:r>
              <a:rPr lang="zh-CN" altLang="en-US" sz="2000" dirty="0" smtClean="0">
                <a:latin typeface="华文细黑" pitchFamily="2" charset="-122"/>
                <a:ea typeface="华文细黑" pitchFamily="2" charset="-122"/>
              </a:rPr>
              <a:t>，根据经验，选用带短延时脱扣器的 断路器所保护的配电干线截面不会太小，一般能满足（</a:t>
            </a:r>
            <a:r>
              <a:rPr lang="en-US" altLang="zh-CN" sz="2000" dirty="0" smtClean="0">
                <a:latin typeface="华文细黑" pitchFamily="2" charset="-122"/>
                <a:ea typeface="华文细黑" pitchFamily="2" charset="-122"/>
              </a:rPr>
              <a:t>11-1</a:t>
            </a:r>
            <a:r>
              <a:rPr lang="zh-CN" altLang="en-US" sz="2000" dirty="0" smtClean="0">
                <a:latin typeface="华文细黑" pitchFamily="2" charset="-122"/>
                <a:ea typeface="华文细黑" pitchFamily="2" charset="-122"/>
              </a:rPr>
              <a:t>）要求，可不校验。</a:t>
            </a:r>
            <a:endParaRPr lang="en-US" altLang="zh-CN" sz="2000" dirty="0" smtClean="0">
              <a:latin typeface="华文细黑" pitchFamily="2" charset="-122"/>
              <a:ea typeface="华文细黑" pitchFamily="2" charset="-122"/>
            </a:endParaRPr>
          </a:p>
          <a:p>
            <a:pPr>
              <a:buNone/>
            </a:pPr>
            <a:endParaRPr lang="zh-CN" altLang="en-US" sz="2200" dirty="0"/>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低压配电线路的保护</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00034" y="1285860"/>
            <a:ext cx="8229600" cy="5357850"/>
          </a:xfrm>
          <a:prstGeom prst="rect">
            <a:avLst/>
          </a:prstGeom>
        </p:spPr>
        <p:txBody>
          <a:bodyPr>
            <a:normAutofit/>
          </a:bodyPr>
          <a:lstStyle/>
          <a:p>
            <a:r>
              <a:rPr lang="en-US" altLang="zh-CN" sz="2000" b="1" dirty="0" smtClean="0">
                <a:latin typeface="黑体" pitchFamily="2" charset="-122"/>
                <a:ea typeface="黑体" pitchFamily="2" charset="-122"/>
              </a:rPr>
              <a:t>2.</a:t>
            </a:r>
            <a:r>
              <a:rPr lang="zh-CN" altLang="en-US" sz="2000" b="1" dirty="0" smtClean="0">
                <a:latin typeface="黑体" pitchFamily="2" charset="-122"/>
                <a:ea typeface="黑体" pitchFamily="2" charset="-122"/>
              </a:rPr>
              <a:t>过负载保护</a:t>
            </a:r>
            <a:endParaRPr lang="en-US" altLang="zh-CN" sz="2000" b="1" dirty="0" smtClean="0">
              <a:latin typeface="黑体" pitchFamily="2" charset="-122"/>
              <a:ea typeface="黑体" pitchFamily="2" charset="-122"/>
            </a:endParaRPr>
          </a:p>
          <a:p>
            <a:pPr>
              <a:buNone/>
            </a:pPr>
            <a:r>
              <a:rPr lang="zh-CN" altLang="en-US" sz="2000" dirty="0" smtClean="0">
                <a:latin typeface="华文细黑" pitchFamily="2" charset="-122"/>
                <a:ea typeface="华文细黑" pitchFamily="2" charset="-122"/>
              </a:rPr>
              <a:t>             保护电器应在过负载电流引起的导体温升对导体的绝缘、接头、端子或导体周围的物质造成损害前切断负载电流。</a:t>
            </a:r>
            <a:endParaRPr lang="en-US" altLang="zh-CN" sz="2000" b="1"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过负载保护电器的动作特性应同时满足以下两个条件</a:t>
            </a:r>
            <a:r>
              <a:rPr lang="zh-CN" altLang="en-US" sz="2000" dirty="0" smtClean="0"/>
              <a:t>：</a:t>
            </a:r>
            <a:endParaRPr lang="en-US" altLang="zh-CN" sz="2000" dirty="0" smtClean="0"/>
          </a:p>
          <a:p>
            <a:pPr>
              <a:buNone/>
            </a:pPr>
            <a:endParaRPr lang="en-US" altLang="zh-CN" sz="2000" dirty="0" smtClean="0"/>
          </a:p>
          <a:p>
            <a:pPr>
              <a:buNone/>
            </a:pPr>
            <a:endParaRPr lang="en-US" altLang="zh-CN" sz="2000" dirty="0" smtClean="0"/>
          </a:p>
          <a:p>
            <a:pPr>
              <a:buNone/>
            </a:pPr>
            <a:endParaRPr lang="en-US" altLang="zh-CN" sz="2000" dirty="0" smtClean="0"/>
          </a:p>
          <a:p>
            <a:pPr>
              <a:buNone/>
            </a:pPr>
            <a:endParaRPr lang="en-US" altLang="zh-CN" sz="2000" dirty="0" smtClean="0"/>
          </a:p>
          <a:p>
            <a:pPr>
              <a:buNone/>
            </a:pPr>
            <a:endParaRPr lang="en-US" altLang="zh-CN" sz="2000" dirty="0" smtClean="0"/>
          </a:p>
          <a:p>
            <a:pPr>
              <a:buNone/>
            </a:pPr>
            <a:endParaRPr lang="en-US" altLang="zh-CN" sz="2000" dirty="0" smtClean="0"/>
          </a:p>
          <a:p>
            <a:pPr>
              <a:buNone/>
            </a:pPr>
            <a:endParaRPr lang="en-US" altLang="zh-CN" sz="2000" dirty="0" smtClean="0"/>
          </a:p>
          <a:p>
            <a:pPr>
              <a:buNone/>
            </a:pPr>
            <a:endParaRPr lang="en-US" altLang="zh-CN" sz="2000" dirty="0" smtClean="0"/>
          </a:p>
          <a:p>
            <a:pPr>
              <a:buNone/>
            </a:pPr>
            <a:r>
              <a:rPr lang="en-US" altLang="zh-CN" sz="2000" dirty="0" smtClean="0"/>
              <a:t>              </a:t>
            </a:r>
            <a:r>
              <a:rPr lang="zh-CN" altLang="en-US" sz="2000" dirty="0" smtClean="0"/>
              <a:t>根据</a:t>
            </a:r>
            <a:r>
              <a:rPr lang="en-US" altLang="zh-CN" sz="2000" dirty="0" smtClean="0"/>
              <a:t>GB14048.2-2008《</a:t>
            </a:r>
            <a:r>
              <a:rPr lang="zh-CN" altLang="en-US" sz="2000" dirty="0" smtClean="0"/>
              <a:t>低压开关设备和控制设备  断路器</a:t>
            </a:r>
            <a:r>
              <a:rPr lang="en-US" altLang="zh-CN" sz="2000" dirty="0" smtClean="0"/>
              <a:t>》</a:t>
            </a:r>
            <a:r>
              <a:rPr lang="zh-CN" altLang="en-US" sz="2000" dirty="0" smtClean="0"/>
              <a:t>制造标准规定，低压断路器约定动作电流</a:t>
            </a:r>
            <a:r>
              <a:rPr lang="en-US" altLang="zh-CN" sz="2000" dirty="0" smtClean="0">
                <a:latin typeface="+mn-ea"/>
              </a:rPr>
              <a:t>I</a:t>
            </a:r>
            <a:r>
              <a:rPr lang="en-US" altLang="zh-CN" sz="1200" dirty="0" smtClean="0"/>
              <a:t>2</a:t>
            </a:r>
            <a:r>
              <a:rPr lang="en-US" altLang="zh-CN" sz="2000" dirty="0" smtClean="0"/>
              <a:t>=1.3</a:t>
            </a:r>
            <a:r>
              <a:rPr lang="en-US" altLang="zh-CN" sz="2000" dirty="0" smtClean="0">
                <a:latin typeface="+mn-ea"/>
              </a:rPr>
              <a:t>I</a:t>
            </a:r>
            <a:r>
              <a:rPr lang="en-US" altLang="zh-CN" sz="1200" dirty="0" smtClean="0"/>
              <a:t>set1</a:t>
            </a:r>
            <a:r>
              <a:rPr lang="en-US" altLang="zh-CN" sz="2000" dirty="0" smtClean="0"/>
              <a:t>.</a:t>
            </a:r>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en-US" altLang="zh-CN" sz="2200" dirty="0" smtClean="0"/>
          </a:p>
          <a:p>
            <a:pPr>
              <a:buNone/>
            </a:pPr>
            <a:endParaRPr lang="zh-CN" altLang="en-US" sz="2200" b="1" dirty="0"/>
          </a:p>
        </p:txBody>
      </p:sp>
      <p:pic>
        <p:nvPicPr>
          <p:cNvPr id="2050" name="Picture 2"/>
          <p:cNvPicPr>
            <a:picLocks noChangeAspect="1" noChangeArrowheads="1"/>
          </p:cNvPicPr>
          <p:nvPr/>
        </p:nvPicPr>
        <p:blipFill>
          <a:blip r:embed="rId2"/>
          <a:srcRect/>
          <a:stretch>
            <a:fillRect/>
          </a:stretch>
        </p:blipFill>
        <p:spPr bwMode="auto">
          <a:xfrm>
            <a:off x="714348" y="2786058"/>
            <a:ext cx="7715304" cy="2690795"/>
          </a:xfrm>
          <a:prstGeom prst="rect">
            <a:avLst/>
          </a:prstGeom>
          <a:noFill/>
          <a:ln w="9525">
            <a:noFill/>
            <a:miter lim="800000"/>
            <a:headEnd/>
            <a:tailEnd/>
          </a:ln>
          <a:effectLst/>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低压配电线路的保护</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00034" y="1285860"/>
            <a:ext cx="8229600" cy="4840303"/>
          </a:xfrm>
          <a:prstGeom prst="rect">
            <a:avLst/>
          </a:prstGeom>
        </p:spPr>
        <p:txBody>
          <a:bodyPr>
            <a:normAutofit fontScale="92500" lnSpcReduction="10000"/>
          </a:bodyPr>
          <a:lstStyle/>
          <a:p>
            <a:r>
              <a:rPr lang="en-US" altLang="zh-CN" sz="2200" b="1" dirty="0" smtClean="0">
                <a:latin typeface="黑体" pitchFamily="2" charset="-122"/>
                <a:ea typeface="黑体" pitchFamily="2" charset="-122"/>
              </a:rPr>
              <a:t>3.</a:t>
            </a:r>
            <a:r>
              <a:rPr lang="zh-CN" altLang="en-US" sz="2200" b="1" dirty="0" smtClean="0">
                <a:latin typeface="黑体" pitchFamily="2" charset="-122"/>
                <a:ea typeface="黑体" pitchFamily="2" charset="-122"/>
              </a:rPr>
              <a:t>接地故障保护</a:t>
            </a:r>
            <a:r>
              <a:rPr lang="zh-CN" altLang="en-US" sz="2400" b="1" dirty="0" smtClean="0">
                <a:latin typeface="黑体" pitchFamily="2" charset="-122"/>
                <a:ea typeface="黑体" pitchFamily="2" charset="-122"/>
              </a:rPr>
              <a:t> </a:t>
            </a:r>
            <a:r>
              <a:rPr lang="zh-CN" altLang="en-US" sz="2200" dirty="0" smtClean="0">
                <a:latin typeface="黑体" pitchFamily="2" charset="-122"/>
                <a:ea typeface="黑体" pitchFamily="2" charset="-122"/>
              </a:rPr>
              <a:t>：</a:t>
            </a:r>
            <a:endParaRPr lang="en-US" altLang="zh-CN" sz="2200" dirty="0" smtClean="0">
              <a:latin typeface="黑体" pitchFamily="2" charset="-122"/>
              <a:ea typeface="黑体" pitchFamily="2" charset="-122"/>
            </a:endParaRPr>
          </a:p>
          <a:p>
            <a:pPr>
              <a:buNone/>
            </a:pPr>
            <a:r>
              <a:rPr lang="zh-CN" altLang="en-US" sz="2200" dirty="0" smtClean="0">
                <a:latin typeface="华文细黑" pitchFamily="2" charset="-122"/>
                <a:ea typeface="华文细黑" pitchFamily="2" charset="-122"/>
              </a:rPr>
              <a:t>              当发生带电导体与外露可导电部分、装置外可导电部分分、</a:t>
            </a:r>
            <a:r>
              <a:rPr lang="en-US" altLang="zh-CN" sz="2200" dirty="0" smtClean="0">
                <a:latin typeface="华文细黑" pitchFamily="2" charset="-122"/>
                <a:ea typeface="华文细黑" pitchFamily="2" charset="-122"/>
              </a:rPr>
              <a:t>PE</a:t>
            </a:r>
            <a:r>
              <a:rPr lang="zh-CN" altLang="en-US" sz="2200" dirty="0" smtClean="0">
                <a:latin typeface="华文细黑" pitchFamily="2" charset="-122"/>
                <a:ea typeface="华文细黑" pitchFamily="2" charset="-122"/>
              </a:rPr>
              <a:t>线、</a:t>
            </a:r>
            <a:r>
              <a:rPr lang="en-US" altLang="zh-CN" sz="2200" dirty="0" smtClean="0">
                <a:latin typeface="华文细黑" pitchFamily="2" charset="-122"/>
                <a:ea typeface="华文细黑" pitchFamily="2" charset="-122"/>
              </a:rPr>
              <a:t>PEN</a:t>
            </a:r>
            <a:r>
              <a:rPr lang="zh-CN" altLang="en-US" sz="2200" dirty="0" smtClean="0">
                <a:latin typeface="华文细黑" pitchFamily="2" charset="-122"/>
                <a:ea typeface="华文细黑" pitchFamily="2" charset="-122"/>
              </a:rPr>
              <a:t>线、大地等之间的接地故障时，保护电器必须自动切断该故障电路，以防止人身间接电击、电气火灾等事故。</a:t>
            </a:r>
            <a:endParaRPr lang="en-US" altLang="zh-CN" sz="2200" dirty="0" smtClean="0">
              <a:latin typeface="华文细黑" pitchFamily="2" charset="-122"/>
              <a:ea typeface="华文细黑" pitchFamily="2" charset="-122"/>
            </a:endParaRPr>
          </a:p>
          <a:p>
            <a:pPr>
              <a:buNone/>
            </a:pPr>
            <a:r>
              <a:rPr lang="en-US" altLang="zh-CN" sz="2200" dirty="0" smtClean="0">
                <a:latin typeface="华文细黑" pitchFamily="2" charset="-122"/>
                <a:ea typeface="华文细黑" pitchFamily="2" charset="-122"/>
              </a:rPr>
              <a:t>              TN</a:t>
            </a:r>
            <a:r>
              <a:rPr lang="zh-CN" altLang="en-US" sz="2200" dirty="0" smtClean="0">
                <a:latin typeface="华文细黑" pitchFamily="2" charset="-122"/>
                <a:ea typeface="华文细黑" pitchFamily="2" charset="-122"/>
              </a:rPr>
              <a:t>系统接地故障保护方式的选 择：</a:t>
            </a:r>
            <a:endParaRPr lang="en-US" altLang="zh-CN" sz="2200" dirty="0" smtClean="0">
              <a:latin typeface="华文细黑" pitchFamily="2" charset="-122"/>
              <a:ea typeface="华文细黑" pitchFamily="2" charset="-122"/>
            </a:endParaRPr>
          </a:p>
          <a:p>
            <a:pPr>
              <a:buNone/>
            </a:pPr>
            <a:r>
              <a:rPr lang="en-US" altLang="zh-CN" sz="2200" dirty="0" smtClean="0">
                <a:latin typeface="华文细黑" pitchFamily="2" charset="-122"/>
                <a:ea typeface="华文细黑" pitchFamily="2" charset="-122"/>
              </a:rPr>
              <a:t>               </a:t>
            </a:r>
            <a:r>
              <a:rPr lang="zh-CN" altLang="en-US" sz="2200" dirty="0" smtClean="0">
                <a:latin typeface="华文细黑" pitchFamily="2" charset="-122"/>
                <a:ea typeface="华文细黑" pitchFamily="2" charset="-122"/>
              </a:rPr>
              <a:t>（</a:t>
            </a:r>
            <a:r>
              <a:rPr lang="en-US" altLang="zh-CN" sz="2200" dirty="0" smtClean="0">
                <a:latin typeface="华文细黑" pitchFamily="2" charset="-122"/>
                <a:ea typeface="华文细黑" pitchFamily="2" charset="-122"/>
              </a:rPr>
              <a:t>1</a:t>
            </a:r>
            <a:r>
              <a:rPr lang="zh-CN" altLang="en-US" sz="2200" dirty="0" smtClean="0">
                <a:latin typeface="华文细黑" pitchFamily="2" charset="-122"/>
                <a:ea typeface="华文细黑" pitchFamily="2" charset="-122"/>
              </a:rPr>
              <a:t>）当灵敏性符合要求时，采用短路保护兼作接地故障保护。</a:t>
            </a:r>
            <a:endParaRPr lang="en-US" altLang="zh-CN" sz="2200" dirty="0" smtClean="0">
              <a:latin typeface="华文细黑" pitchFamily="2" charset="-122"/>
              <a:ea typeface="华文细黑" pitchFamily="2" charset="-122"/>
            </a:endParaRPr>
          </a:p>
          <a:p>
            <a:pPr>
              <a:buNone/>
            </a:pPr>
            <a:r>
              <a:rPr lang="en-US" altLang="zh-CN" sz="2200" dirty="0" smtClean="0">
                <a:latin typeface="华文细黑" pitchFamily="2" charset="-122"/>
                <a:ea typeface="华文细黑" pitchFamily="2" charset="-122"/>
              </a:rPr>
              <a:t>              </a:t>
            </a:r>
            <a:r>
              <a:rPr lang="zh-CN" altLang="en-US" sz="2200" dirty="0" smtClean="0">
                <a:latin typeface="华文细黑" pitchFamily="2" charset="-122"/>
                <a:ea typeface="华文细黑" pitchFamily="2" charset="-122"/>
              </a:rPr>
              <a:t>（</a:t>
            </a:r>
            <a:r>
              <a:rPr lang="en-US" altLang="zh-CN" sz="2200" dirty="0" smtClean="0">
                <a:latin typeface="华文细黑" pitchFamily="2" charset="-122"/>
                <a:ea typeface="华文细黑" pitchFamily="2" charset="-122"/>
              </a:rPr>
              <a:t> 2</a:t>
            </a:r>
            <a:r>
              <a:rPr lang="zh-CN" altLang="en-US" sz="2200" dirty="0" smtClean="0">
                <a:latin typeface="华文细黑" pitchFamily="2" charset="-122"/>
                <a:ea typeface="华文细黑" pitchFamily="2" charset="-122"/>
              </a:rPr>
              <a:t>）采用零序电流保护。</a:t>
            </a:r>
            <a:endParaRPr lang="en-US" altLang="zh-CN" sz="2200" dirty="0" smtClean="0">
              <a:latin typeface="华文细黑" pitchFamily="2" charset="-122"/>
              <a:ea typeface="华文细黑" pitchFamily="2" charset="-122"/>
            </a:endParaRPr>
          </a:p>
          <a:p>
            <a:pPr>
              <a:buNone/>
            </a:pPr>
            <a:r>
              <a:rPr lang="en-US" altLang="zh-CN" sz="2200" dirty="0" smtClean="0">
                <a:latin typeface="华文细黑" pitchFamily="2" charset="-122"/>
                <a:ea typeface="华文细黑" pitchFamily="2" charset="-122"/>
              </a:rPr>
              <a:t>               </a:t>
            </a:r>
            <a:r>
              <a:rPr lang="zh-CN" altLang="en-US" sz="2200" dirty="0" smtClean="0">
                <a:latin typeface="华文细黑" pitchFamily="2" charset="-122"/>
                <a:ea typeface="华文细黑" pitchFamily="2" charset="-122"/>
              </a:rPr>
              <a:t>（</a:t>
            </a:r>
            <a:r>
              <a:rPr lang="en-US" altLang="zh-CN" sz="2200" dirty="0" smtClean="0">
                <a:latin typeface="华文细黑" pitchFamily="2" charset="-122"/>
                <a:ea typeface="华文细黑" pitchFamily="2" charset="-122"/>
              </a:rPr>
              <a:t>3</a:t>
            </a:r>
            <a:r>
              <a:rPr lang="zh-CN" altLang="en-US" sz="2200" dirty="0" smtClean="0">
                <a:latin typeface="华文细黑" pitchFamily="2" charset="-122"/>
                <a:ea typeface="华文细黑" pitchFamily="2" charset="-122"/>
              </a:rPr>
              <a:t>）采用剩余电流保护。</a:t>
            </a:r>
            <a:endParaRPr lang="en-US" altLang="zh-CN" sz="2200" dirty="0" smtClean="0">
              <a:latin typeface="华文细黑" pitchFamily="2" charset="-122"/>
              <a:ea typeface="华文细黑" pitchFamily="2" charset="-122"/>
            </a:endParaRPr>
          </a:p>
          <a:p>
            <a:pPr>
              <a:buNone/>
            </a:pPr>
            <a:r>
              <a:rPr lang="en-US" altLang="zh-CN" sz="2200" dirty="0" smtClean="0">
                <a:latin typeface="华文细黑" pitchFamily="2" charset="-122"/>
                <a:ea typeface="华文细黑" pitchFamily="2" charset="-122"/>
              </a:rPr>
              <a:t>             TN</a:t>
            </a:r>
            <a:r>
              <a:rPr lang="zh-CN" altLang="en-US" sz="2200" dirty="0" smtClean="0">
                <a:latin typeface="华文细黑" pitchFamily="2" charset="-122"/>
                <a:ea typeface="华文细黑" pitchFamily="2" charset="-122"/>
              </a:rPr>
              <a:t>系统配电线路接地故障保护的动作特性应符合下列要求：</a:t>
            </a:r>
          </a:p>
          <a:p>
            <a:pPr>
              <a:buNone/>
            </a:pPr>
            <a:r>
              <a:rPr lang="zh-CN" altLang="en-US" sz="2200" dirty="0" smtClean="0">
                <a:latin typeface="华文细黑" pitchFamily="2" charset="-122"/>
                <a:ea typeface="华文细黑" pitchFamily="2" charset="-122"/>
              </a:rPr>
              <a:t>                          </a:t>
            </a:r>
            <a:r>
              <a:rPr lang="zh-CN" altLang="en-US" sz="2200" b="1" dirty="0" smtClean="0">
                <a:latin typeface="华文细黑" pitchFamily="2" charset="-122"/>
                <a:ea typeface="华文细黑" pitchFamily="2" charset="-122"/>
              </a:rPr>
              <a:t>Ｚ</a:t>
            </a:r>
            <a:r>
              <a:rPr lang="zh-CN" altLang="en-US" sz="2200" b="1" baseline="-25000" dirty="0" smtClean="0">
                <a:latin typeface="华文细黑" pitchFamily="2" charset="-122"/>
                <a:ea typeface="华文细黑" pitchFamily="2" charset="-122"/>
              </a:rPr>
              <a:t>Ｓ</a:t>
            </a:r>
            <a:r>
              <a:rPr lang="en-US" altLang="zh-CN" sz="2200" b="1" dirty="0" smtClean="0">
                <a:latin typeface="华文细黑" pitchFamily="2" charset="-122"/>
                <a:ea typeface="华文细黑" pitchFamily="2" charset="-122"/>
              </a:rPr>
              <a:t>·</a:t>
            </a:r>
            <a:r>
              <a:rPr lang="zh-CN" altLang="en-US" sz="2200" b="1" dirty="0" smtClean="0">
                <a:latin typeface="华文细黑" pitchFamily="2" charset="-122"/>
                <a:ea typeface="华文细黑" pitchFamily="2" charset="-122"/>
              </a:rPr>
              <a:t>Ｉ</a:t>
            </a:r>
            <a:r>
              <a:rPr lang="zh-CN" altLang="en-US" sz="2200" b="1" baseline="-25000" dirty="0" smtClean="0">
                <a:latin typeface="华文细黑" pitchFamily="2" charset="-122"/>
                <a:ea typeface="华文细黑" pitchFamily="2" charset="-122"/>
              </a:rPr>
              <a:t>ａ</a:t>
            </a:r>
            <a:r>
              <a:rPr lang="zh-CN" altLang="en-US" sz="2200" b="1" dirty="0" smtClean="0">
                <a:latin typeface="华文细黑" pitchFamily="2" charset="-122"/>
                <a:ea typeface="华文细黑" pitchFamily="2" charset="-122"/>
              </a:rPr>
              <a:t>≤Ｕ</a:t>
            </a:r>
            <a:r>
              <a:rPr lang="zh-CN" altLang="en-US" sz="2200" b="1" baseline="-25000" dirty="0" smtClean="0">
                <a:latin typeface="华文细黑" pitchFamily="2" charset="-122"/>
                <a:ea typeface="华文细黑" pitchFamily="2" charset="-122"/>
              </a:rPr>
              <a:t>Ｏ</a:t>
            </a:r>
            <a:r>
              <a:rPr lang="en-US" sz="2200" dirty="0" smtClean="0">
                <a:latin typeface="华文细黑" pitchFamily="2" charset="-122"/>
                <a:ea typeface="华文细黑" pitchFamily="2" charset="-122"/>
              </a:rPr>
              <a:t> </a:t>
            </a:r>
            <a:endParaRPr lang="zh-CN" altLang="en-US" sz="2200" dirty="0" smtClean="0">
              <a:latin typeface="华文细黑" pitchFamily="2" charset="-122"/>
              <a:ea typeface="华文细黑" pitchFamily="2" charset="-122"/>
            </a:endParaRPr>
          </a:p>
          <a:p>
            <a:pPr>
              <a:buNone/>
            </a:pPr>
            <a:r>
              <a:rPr lang="zh-CN" altLang="en-US" sz="2200" dirty="0" smtClean="0">
                <a:latin typeface="华文细黑" pitchFamily="2" charset="-122"/>
                <a:ea typeface="华文细黑" pitchFamily="2" charset="-122"/>
              </a:rPr>
              <a:t>     式中：</a:t>
            </a:r>
          </a:p>
          <a:p>
            <a:pPr>
              <a:buNone/>
            </a:pPr>
            <a:r>
              <a:rPr lang="zh-CN" altLang="en-US" sz="2200" dirty="0" smtClean="0">
                <a:latin typeface="华文细黑" pitchFamily="2" charset="-122"/>
                <a:ea typeface="华文细黑" pitchFamily="2" charset="-122"/>
              </a:rPr>
              <a:t>         Ｚ</a:t>
            </a:r>
            <a:r>
              <a:rPr lang="zh-CN" altLang="en-US" sz="2200" baseline="-25000" dirty="0" smtClean="0">
                <a:latin typeface="华文细黑" pitchFamily="2" charset="-122"/>
                <a:ea typeface="华文细黑" pitchFamily="2" charset="-122"/>
              </a:rPr>
              <a:t>Ｓ</a:t>
            </a:r>
            <a:r>
              <a:rPr lang="en-US" altLang="zh-CN" sz="2200" dirty="0" smtClean="0">
                <a:latin typeface="华文细黑" pitchFamily="2" charset="-122"/>
                <a:ea typeface="华文细黑" pitchFamily="2" charset="-122"/>
              </a:rPr>
              <a:t>——</a:t>
            </a:r>
            <a:r>
              <a:rPr lang="zh-CN" altLang="en-US" sz="2200" dirty="0" smtClean="0">
                <a:latin typeface="华文细黑" pitchFamily="2" charset="-122"/>
                <a:ea typeface="华文细黑" pitchFamily="2" charset="-122"/>
              </a:rPr>
              <a:t>接地故障回路的阻抗（</a:t>
            </a:r>
            <a:r>
              <a:rPr lang="en-US" altLang="zh-CN" sz="2200" dirty="0" smtClean="0">
                <a:latin typeface="华文细黑" pitchFamily="2" charset="-122"/>
                <a:ea typeface="华文细黑" pitchFamily="2" charset="-122"/>
              </a:rPr>
              <a:t>Ω</a:t>
            </a:r>
            <a:r>
              <a:rPr lang="zh-CN" altLang="en-US" sz="2200" dirty="0" smtClean="0">
                <a:latin typeface="华文细黑" pitchFamily="2" charset="-122"/>
                <a:ea typeface="华文细黑" pitchFamily="2" charset="-122"/>
              </a:rPr>
              <a:t>）</a:t>
            </a:r>
          </a:p>
          <a:p>
            <a:pPr>
              <a:buNone/>
            </a:pPr>
            <a:r>
              <a:rPr lang="zh-CN" altLang="en-US" sz="2200" dirty="0" smtClean="0">
                <a:latin typeface="华文细黑" pitchFamily="2" charset="-122"/>
                <a:ea typeface="华文细黑" pitchFamily="2" charset="-122"/>
              </a:rPr>
              <a:t>         Ｉ</a:t>
            </a:r>
            <a:r>
              <a:rPr lang="zh-CN" altLang="en-US" sz="2200" baseline="-25000" dirty="0" smtClean="0">
                <a:latin typeface="华文细黑" pitchFamily="2" charset="-122"/>
                <a:ea typeface="华文细黑" pitchFamily="2" charset="-122"/>
              </a:rPr>
              <a:t>ａ</a:t>
            </a:r>
            <a:r>
              <a:rPr lang="en-US" altLang="zh-CN" sz="2200" dirty="0" smtClean="0">
                <a:latin typeface="华文细黑" pitchFamily="2" charset="-122"/>
                <a:ea typeface="华文细黑" pitchFamily="2" charset="-122"/>
              </a:rPr>
              <a:t>——</a:t>
            </a:r>
            <a:r>
              <a:rPr lang="zh-CN" altLang="en-US" sz="2200" dirty="0" smtClean="0">
                <a:latin typeface="华文细黑" pitchFamily="2" charset="-122"/>
                <a:ea typeface="华文细黑" pitchFamily="2" charset="-122"/>
              </a:rPr>
              <a:t>保证保护电器在规定时间内切断故障回路的电流（Ａ）</a:t>
            </a:r>
          </a:p>
          <a:p>
            <a:pPr>
              <a:buNone/>
            </a:pPr>
            <a:r>
              <a:rPr lang="zh-CN" altLang="en-US" sz="2200" dirty="0" smtClean="0">
                <a:latin typeface="华文细黑" pitchFamily="2" charset="-122"/>
                <a:ea typeface="华文细黑" pitchFamily="2" charset="-122"/>
              </a:rPr>
              <a:t>         Ｕ</a:t>
            </a:r>
            <a:r>
              <a:rPr lang="zh-CN" altLang="en-US" sz="2200" baseline="-25000" dirty="0" smtClean="0">
                <a:latin typeface="华文细黑" pitchFamily="2" charset="-122"/>
                <a:ea typeface="华文细黑" pitchFamily="2" charset="-122"/>
              </a:rPr>
              <a:t>Ｏ</a:t>
            </a:r>
            <a:r>
              <a:rPr lang="en-US" altLang="zh-CN" sz="2200" dirty="0" smtClean="0">
                <a:latin typeface="华文细黑" pitchFamily="2" charset="-122"/>
                <a:ea typeface="华文细黑" pitchFamily="2" charset="-122"/>
              </a:rPr>
              <a:t>——</a:t>
            </a:r>
            <a:r>
              <a:rPr lang="zh-CN" altLang="en-US" sz="2200" dirty="0" smtClean="0">
                <a:latin typeface="华文细黑" pitchFamily="2" charset="-122"/>
                <a:ea typeface="华文细黑" pitchFamily="2" charset="-122"/>
              </a:rPr>
              <a:t>相线对地标称电压（Ｖ）。</a:t>
            </a:r>
          </a:p>
          <a:p>
            <a:pPr>
              <a:buNone/>
            </a:pPr>
            <a:endParaRPr lang="en-US" altLang="zh-CN" sz="2200" dirty="0" smtClean="0"/>
          </a:p>
          <a:p>
            <a:pPr>
              <a:buNone/>
            </a:pPr>
            <a:endParaRPr lang="zh-CN" altLang="en-US" sz="2200" b="1" dirty="0"/>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低压配电线路的保护</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428736"/>
            <a:ext cx="7813374" cy="4572032"/>
          </a:xfrm>
          <a:prstGeom prst="rect">
            <a:avLst/>
          </a:prstGeom>
        </p:spPr>
        <p:txBody>
          <a:bodyPr vert="horz" lIns="91440" tIns="45720" rIns="91440" bIns="45720" rtlCol="0">
            <a:normAutofit/>
          </a:bodyPr>
          <a:lstStyle/>
          <a:p>
            <a:pPr marL="342900" indent="-342900" algn="l">
              <a:buFont typeface="Arial" pitchFamily="34" charset="0"/>
              <a:buChar char="•"/>
            </a:pPr>
            <a:r>
              <a:rPr lang="en-US" altLang="zh-CN" sz="2000" b="1" dirty="0" smtClean="0">
                <a:solidFill>
                  <a:schemeClr val="tx1"/>
                </a:solidFill>
                <a:latin typeface="华文细黑" pitchFamily="2" charset="-122"/>
                <a:ea typeface="华文细黑" pitchFamily="2" charset="-122"/>
              </a:rPr>
              <a:t>1.</a:t>
            </a:r>
            <a:r>
              <a:rPr lang="zh-CN" altLang="en-US" sz="2000" b="1" dirty="0" smtClean="0">
                <a:solidFill>
                  <a:schemeClr val="tx1"/>
                </a:solidFill>
                <a:latin typeface="华文细黑" pitchFamily="2" charset="-122"/>
                <a:ea typeface="华文细黑" pitchFamily="2" charset="-122"/>
              </a:rPr>
              <a:t>隔离电器</a:t>
            </a:r>
            <a:r>
              <a:rPr lang="en-US" altLang="zh-CN" sz="2000" b="1" dirty="0" smtClean="0">
                <a:solidFill>
                  <a:schemeClr val="tx1"/>
                </a:solidFill>
                <a:latin typeface="华文细黑" pitchFamily="2" charset="-122"/>
                <a:ea typeface="华文细黑" pitchFamily="2" charset="-122"/>
              </a:rPr>
              <a:t> </a:t>
            </a:r>
          </a:p>
          <a:p>
            <a:pPr marL="342900" indent="-342900" algn="l">
              <a:buNone/>
            </a:pPr>
            <a:r>
              <a:rPr lang="zh-CN" altLang="en-US" sz="2000" dirty="0" smtClean="0">
                <a:solidFill>
                  <a:schemeClr val="tx1"/>
                </a:solidFill>
                <a:latin typeface="华文细黑" pitchFamily="2" charset="-122"/>
                <a:ea typeface="华文细黑" pitchFamily="2" charset="-122"/>
              </a:rPr>
              <a:t>             当维护测试和检修设备需断开电源时，应设置隔离电器。隔离电器应有效地将所有带电供电导体与有关回路隔离。</a:t>
            </a:r>
            <a:endParaRPr lang="en-US" altLang="zh-CN" sz="2000" dirty="0" smtClean="0">
              <a:solidFill>
                <a:schemeClr val="tx1"/>
              </a:solidFill>
              <a:latin typeface="华文细黑" pitchFamily="2" charset="-122"/>
              <a:ea typeface="华文细黑" pitchFamily="2" charset="-122"/>
            </a:endParaRPr>
          </a:p>
          <a:p>
            <a:pPr marL="342900" indent="-342900"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隔离电器应采用下列电器：</a:t>
            </a:r>
            <a:endParaRPr lang="en-US" altLang="zh-CN" sz="2000" dirty="0" smtClean="0">
              <a:solidFill>
                <a:schemeClr val="tx1"/>
              </a:solidFill>
              <a:latin typeface="华文细黑" pitchFamily="2" charset="-122"/>
              <a:ea typeface="华文细黑" pitchFamily="2" charset="-122"/>
            </a:endParaRPr>
          </a:p>
          <a:p>
            <a:pPr marL="342900" indent="-342900" algn="l">
              <a:buNone/>
            </a:pPr>
            <a:r>
              <a:rPr lang="zh-CN" altLang="en-US" sz="2000" dirty="0" smtClean="0">
                <a:solidFill>
                  <a:schemeClr val="tx1"/>
                </a:solidFill>
                <a:latin typeface="华文细黑" pitchFamily="2" charset="-122"/>
                <a:ea typeface="华文细黑" pitchFamily="2" charset="-122"/>
              </a:rPr>
              <a:t>         （</a:t>
            </a:r>
            <a:r>
              <a:rPr lang="en-US" altLang="zh-CN" sz="2000" dirty="0" smtClean="0">
                <a:solidFill>
                  <a:schemeClr val="tx1"/>
                </a:solidFill>
                <a:latin typeface="华文细黑" pitchFamily="2" charset="-122"/>
                <a:ea typeface="华文细黑" pitchFamily="2" charset="-122"/>
              </a:rPr>
              <a:t>1</a:t>
            </a:r>
            <a:r>
              <a:rPr lang="zh-CN" altLang="en-US" sz="2000" dirty="0" smtClean="0">
                <a:solidFill>
                  <a:schemeClr val="tx1"/>
                </a:solidFill>
                <a:latin typeface="华文细黑" pitchFamily="2" charset="-122"/>
                <a:ea typeface="华文细黑" pitchFamily="2" charset="-122"/>
              </a:rPr>
              <a:t>）单极或多极隔离器、隔离开关或隔离插头；</a:t>
            </a:r>
            <a:br>
              <a:rPr lang="zh-CN" altLang="en-US" sz="2000" dirty="0" smtClean="0">
                <a:solidFill>
                  <a:schemeClr val="tx1"/>
                </a:solidFill>
                <a:latin typeface="华文细黑" pitchFamily="2" charset="-122"/>
                <a:ea typeface="华文细黑" pitchFamily="2" charset="-122"/>
              </a:rPr>
            </a:br>
            <a:r>
              <a:rPr lang="zh-CN" altLang="en-US" sz="2000" dirty="0" smtClean="0">
                <a:solidFill>
                  <a:schemeClr val="tx1"/>
                </a:solidFill>
                <a:latin typeface="华文细黑" pitchFamily="2" charset="-122"/>
                <a:ea typeface="华文细黑" pitchFamily="2" charset="-122"/>
              </a:rPr>
              <a:t>    （</a:t>
            </a:r>
            <a:r>
              <a:rPr lang="en-US" altLang="zh-CN" sz="2000" dirty="0" smtClean="0">
                <a:solidFill>
                  <a:schemeClr val="tx1"/>
                </a:solidFill>
                <a:latin typeface="华文细黑" pitchFamily="2" charset="-122"/>
                <a:ea typeface="华文细黑" pitchFamily="2" charset="-122"/>
              </a:rPr>
              <a:t>2</a:t>
            </a:r>
            <a:r>
              <a:rPr lang="zh-CN" altLang="en-US" sz="2000" dirty="0" smtClean="0">
                <a:solidFill>
                  <a:schemeClr val="tx1"/>
                </a:solidFill>
                <a:latin typeface="华文细黑" pitchFamily="2" charset="-122"/>
                <a:ea typeface="华文细黑" pitchFamily="2" charset="-122"/>
              </a:rPr>
              <a:t>）插头与插座；</a:t>
            </a:r>
            <a:endParaRPr lang="en-US" altLang="zh-CN" sz="2000" dirty="0" smtClean="0">
              <a:solidFill>
                <a:schemeClr val="tx1"/>
              </a:solidFill>
              <a:latin typeface="华文细黑" pitchFamily="2" charset="-122"/>
              <a:ea typeface="华文细黑" pitchFamily="2" charset="-122"/>
            </a:endParaRPr>
          </a:p>
          <a:p>
            <a:pPr marL="342900" indent="-342900"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3</a:t>
            </a:r>
            <a:r>
              <a:rPr lang="zh-CN" altLang="en-US" sz="2000" dirty="0" smtClean="0">
                <a:solidFill>
                  <a:schemeClr val="tx1"/>
                </a:solidFill>
                <a:latin typeface="华文细黑" pitchFamily="2" charset="-122"/>
                <a:ea typeface="华文细黑" pitchFamily="2" charset="-122"/>
              </a:rPr>
              <a:t>）连接片；</a:t>
            </a:r>
            <a:endParaRPr lang="en-US" altLang="zh-CN" sz="2000" dirty="0" smtClean="0">
              <a:solidFill>
                <a:schemeClr val="tx1"/>
              </a:solidFill>
              <a:latin typeface="华文细黑" pitchFamily="2" charset="-122"/>
              <a:ea typeface="华文细黑" pitchFamily="2" charset="-122"/>
            </a:endParaRPr>
          </a:p>
          <a:p>
            <a:pPr marL="342900" indent="-342900"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4</a:t>
            </a:r>
            <a:r>
              <a:rPr lang="zh-CN" altLang="en-US" sz="2000" dirty="0" smtClean="0">
                <a:solidFill>
                  <a:schemeClr val="tx1"/>
                </a:solidFill>
                <a:latin typeface="华文细黑" pitchFamily="2" charset="-122"/>
                <a:ea typeface="华文细黑" pitchFamily="2" charset="-122"/>
              </a:rPr>
              <a:t>）不需要拆除导线的特殊端子；</a:t>
            </a:r>
            <a:endParaRPr lang="en-US" altLang="zh-CN" sz="2000" dirty="0" smtClean="0">
              <a:solidFill>
                <a:schemeClr val="tx1"/>
              </a:solidFill>
              <a:latin typeface="华文细黑" pitchFamily="2" charset="-122"/>
              <a:ea typeface="华文细黑" pitchFamily="2" charset="-122"/>
            </a:endParaRPr>
          </a:p>
          <a:p>
            <a:pPr marL="342900" indent="-342900"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5</a:t>
            </a:r>
            <a:r>
              <a:rPr lang="zh-CN" altLang="en-US" sz="2000" dirty="0" smtClean="0">
                <a:solidFill>
                  <a:schemeClr val="tx1"/>
                </a:solidFill>
                <a:latin typeface="华文细黑" pitchFamily="2" charset="-122"/>
                <a:ea typeface="华文细黑" pitchFamily="2" charset="-122"/>
              </a:rPr>
              <a:t>）熔断器；</a:t>
            </a:r>
            <a:endParaRPr lang="en-US" altLang="zh-CN" sz="2000" dirty="0" smtClean="0">
              <a:solidFill>
                <a:schemeClr val="tx1"/>
              </a:solidFill>
              <a:latin typeface="华文细黑" pitchFamily="2" charset="-122"/>
              <a:ea typeface="华文细黑" pitchFamily="2" charset="-122"/>
            </a:endParaRPr>
          </a:p>
          <a:p>
            <a:pPr marL="342900" indent="-342900"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6</a:t>
            </a:r>
            <a:r>
              <a:rPr lang="zh-CN" altLang="en-US" sz="2000" dirty="0" smtClean="0">
                <a:solidFill>
                  <a:schemeClr val="tx1"/>
                </a:solidFill>
                <a:latin typeface="华文细黑" pitchFamily="2" charset="-122"/>
                <a:ea typeface="华文细黑" pitchFamily="2" charset="-122"/>
              </a:rPr>
              <a:t>）具有隔离功能的开关和断路器。</a:t>
            </a:r>
            <a:endParaRPr lang="en-US" altLang="zh-CN" sz="2000" dirty="0" smtClean="0">
              <a:solidFill>
                <a:schemeClr val="tx1"/>
              </a:solidFill>
              <a:latin typeface="华文细黑" pitchFamily="2" charset="-122"/>
              <a:ea typeface="华文细黑" pitchFamily="2" charset="-122"/>
            </a:endParaRPr>
          </a:p>
          <a:p>
            <a:pPr marL="342900" indent="-342900" algn="l">
              <a:buNone/>
            </a:pPr>
            <a:r>
              <a:rPr lang="zh-CN" altLang="en-US" sz="2000" dirty="0" smtClean="0">
                <a:solidFill>
                  <a:schemeClr val="tx1"/>
                </a:solidFill>
                <a:latin typeface="华文细黑" pitchFamily="2" charset="-122"/>
                <a:ea typeface="华文细黑" pitchFamily="2" charset="-122"/>
              </a:rPr>
              <a:t>           半导体开关电器，严禁作为隔离电器。</a:t>
            </a:r>
            <a:endParaRPr lang="zh-CN" altLang="en-US" sz="2000" dirty="0">
              <a:solidFill>
                <a:schemeClr val="tx1"/>
              </a:solidFill>
              <a:latin typeface="华文细黑" pitchFamily="2" charset="-122"/>
              <a:ea typeface="华文细黑" pitchFamily="2" charset="-122"/>
            </a:endParaRPr>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00034" y="1285860"/>
            <a:ext cx="8229600" cy="4840303"/>
          </a:xfrm>
          <a:prstGeom prst="rect">
            <a:avLst/>
          </a:prstGeom>
        </p:spPr>
        <p:txBody>
          <a:bodyPr>
            <a:normAutofit/>
          </a:bodyPr>
          <a:lstStyle/>
          <a:p>
            <a:r>
              <a:rPr lang="en-US" altLang="zh-CN" sz="2000" b="1" dirty="0" smtClean="0">
                <a:latin typeface="华文细黑" pitchFamily="2" charset="-122"/>
                <a:ea typeface="华文细黑" pitchFamily="2" charset="-122"/>
              </a:rPr>
              <a:t>2.</a:t>
            </a:r>
            <a:r>
              <a:rPr lang="zh-CN" altLang="en-US" sz="2000" b="1" dirty="0" smtClean="0">
                <a:latin typeface="华文细黑" pitchFamily="2" charset="-122"/>
                <a:ea typeface="华文细黑" pitchFamily="2" charset="-122"/>
              </a:rPr>
              <a:t>功能性开关电器</a:t>
            </a:r>
            <a:endParaRPr lang="en-US" altLang="zh-CN" sz="2000" b="1" dirty="0" smtClean="0">
              <a:latin typeface="华文细黑" pitchFamily="2" charset="-122"/>
              <a:ea typeface="华文细黑" pitchFamily="2" charset="-122"/>
            </a:endParaRPr>
          </a:p>
          <a:p>
            <a:pPr>
              <a:buNone/>
            </a:pPr>
            <a:r>
              <a:rPr lang="zh-CN" altLang="en-US" sz="2000" dirty="0" smtClean="0">
                <a:latin typeface="华文细黑" pitchFamily="2" charset="-122"/>
                <a:ea typeface="华文细黑" pitchFamily="2" charset="-122"/>
              </a:rPr>
              <a:t>             独立控制电气装置的电路的每一部分，均应装设功能性开关电器。</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功能性开关电器可采用下列电器：</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1</a:t>
            </a:r>
            <a:r>
              <a:rPr lang="zh-CN" altLang="en-US" sz="2000" dirty="0" smtClean="0">
                <a:latin typeface="华文细黑" pitchFamily="2" charset="-122"/>
                <a:ea typeface="华文细黑" pitchFamily="2" charset="-122"/>
              </a:rPr>
              <a:t>）开关；</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2</a:t>
            </a:r>
            <a:r>
              <a:rPr lang="zh-CN" altLang="en-US" sz="2000" dirty="0" smtClean="0">
                <a:latin typeface="华文细黑" pitchFamily="2" charset="-122"/>
                <a:ea typeface="华文细黑" pitchFamily="2" charset="-122"/>
              </a:rPr>
              <a:t>）半导体开关电器；</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3</a:t>
            </a:r>
            <a:r>
              <a:rPr lang="zh-CN" altLang="en-US" sz="2000" dirty="0" smtClean="0">
                <a:latin typeface="华文细黑" pitchFamily="2" charset="-122"/>
                <a:ea typeface="华文细黑" pitchFamily="2" charset="-122"/>
              </a:rPr>
              <a:t>）断路器；</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4</a:t>
            </a:r>
            <a:r>
              <a:rPr lang="zh-CN" altLang="en-US" sz="2000" dirty="0" smtClean="0">
                <a:latin typeface="华文细黑" pitchFamily="2" charset="-122"/>
                <a:ea typeface="华文细黑" pitchFamily="2" charset="-122"/>
              </a:rPr>
              <a:t>）接触器；</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5</a:t>
            </a:r>
            <a:r>
              <a:rPr lang="zh-CN" altLang="en-US" sz="2000" dirty="0" smtClean="0">
                <a:latin typeface="华文细黑" pitchFamily="2" charset="-122"/>
                <a:ea typeface="华文细黑" pitchFamily="2" charset="-122"/>
              </a:rPr>
              <a:t>）继电器；</a:t>
            </a:r>
            <a:endParaRPr lang="en-US" altLang="zh-CN" sz="2000" dirty="0" smtClean="0">
              <a:latin typeface="华文细黑" pitchFamily="2" charset="-122"/>
              <a:ea typeface="华文细黑" pitchFamily="2" charset="-122"/>
            </a:endParaRPr>
          </a:p>
          <a:p>
            <a:pPr>
              <a:buNone/>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6</a:t>
            </a:r>
            <a:r>
              <a:rPr lang="zh-CN" altLang="en-US" sz="2000" dirty="0" smtClean="0">
                <a:latin typeface="华文细黑" pitchFamily="2" charset="-122"/>
                <a:ea typeface="华文细黑" pitchFamily="2" charset="-122"/>
              </a:rPr>
              <a:t>）</a:t>
            </a:r>
            <a:r>
              <a:rPr lang="en-US" altLang="zh-CN" sz="2000" dirty="0" smtClean="0">
                <a:latin typeface="华文细黑" pitchFamily="2" charset="-122"/>
                <a:ea typeface="华文细黑" pitchFamily="2" charset="-122"/>
              </a:rPr>
              <a:t>16A</a:t>
            </a:r>
            <a:r>
              <a:rPr lang="zh-CN" altLang="en-US" sz="2000" dirty="0" smtClean="0">
                <a:latin typeface="华文细黑" pitchFamily="2" charset="-122"/>
                <a:ea typeface="华文细黑" pitchFamily="2" charset="-122"/>
              </a:rPr>
              <a:t>及以下的插头及插座。</a:t>
            </a:r>
            <a:r>
              <a:rPr lang="en-US" altLang="zh-CN" sz="2000" b="1" dirty="0" smtClean="0">
                <a:latin typeface="华文细黑" pitchFamily="2" charset="-122"/>
                <a:ea typeface="华文细黑" pitchFamily="2" charset="-122"/>
              </a:rPr>
              <a:t> </a:t>
            </a:r>
          </a:p>
          <a:p>
            <a:pPr>
              <a:buNone/>
            </a:pPr>
            <a:r>
              <a:rPr lang="en-US" altLang="zh-CN" sz="2000" b="1" dirty="0" smtClean="0">
                <a:latin typeface="华文中宋" pitchFamily="2" charset="-122"/>
                <a:ea typeface="华文中宋" pitchFamily="2" charset="-122"/>
              </a:rPr>
              <a:t>          </a:t>
            </a:r>
            <a:r>
              <a:rPr lang="zh-CN" altLang="en-US" sz="2000" b="1" dirty="0" smtClean="0">
                <a:latin typeface="华文中宋" pitchFamily="2" charset="-122"/>
                <a:ea typeface="华文中宋" pitchFamily="2" charset="-122"/>
              </a:rPr>
              <a:t>隔离器、熔断器和连接片严禁作为功能性开关电器。</a:t>
            </a:r>
            <a:endParaRPr lang="en-US" altLang="zh-CN" sz="2000" dirty="0" smtClean="0">
              <a:latin typeface="华文中宋" pitchFamily="2" charset="-122"/>
              <a:ea typeface="华文中宋" pitchFamily="2" charset="-122"/>
            </a:endParaRPr>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928802"/>
            <a:ext cx="7813374" cy="4214842"/>
          </a:xfrm>
          <a:prstGeom prst="rect">
            <a:avLst/>
          </a:prstGeom>
        </p:spPr>
        <p:txBody>
          <a:bodyPr vert="horz" lIns="91440" tIns="45720" rIns="91440" bIns="45720" rtlCol="0">
            <a:normAutofit/>
          </a:bodyPr>
          <a:lstStyle/>
          <a:p>
            <a:pPr marL="342900" indent="-342900" algn="l">
              <a:buFont typeface="Arial" pitchFamily="34" charset="0"/>
              <a:buChar char="•"/>
            </a:pPr>
            <a:r>
              <a:rPr lang="en-US" altLang="zh-CN" sz="2000" b="1" dirty="0" smtClean="0">
                <a:solidFill>
                  <a:schemeClr val="tx1"/>
                </a:solidFill>
                <a:latin typeface="华文细黑" pitchFamily="2" charset="-122"/>
                <a:ea typeface="华文细黑" pitchFamily="2" charset="-122"/>
              </a:rPr>
              <a:t>1  </a:t>
            </a:r>
            <a:r>
              <a:rPr lang="zh-CN" altLang="en-US" sz="2000" b="1" dirty="0" smtClean="0">
                <a:solidFill>
                  <a:schemeClr val="tx1"/>
                </a:solidFill>
                <a:latin typeface="华文细黑" pitchFamily="2" charset="-122"/>
                <a:ea typeface="华文细黑" pitchFamily="2" charset="-122"/>
              </a:rPr>
              <a:t>低压断路器</a:t>
            </a:r>
          </a:p>
          <a:p>
            <a:pPr marL="342900" indent="-342900" algn="l">
              <a:buClr>
                <a:schemeClr val="accent4"/>
              </a:buClr>
              <a:buFont typeface="Wingdings" pitchFamily="2" charset="2"/>
              <a:buChar char="u"/>
            </a:pPr>
            <a:r>
              <a:rPr lang="zh-CN" altLang="en-US" sz="2000" b="1" dirty="0" smtClean="0">
                <a:solidFill>
                  <a:schemeClr val="tx1"/>
                </a:solidFill>
                <a:latin typeface="华文细黑" pitchFamily="2" charset="-122"/>
                <a:ea typeface="华文细黑" pitchFamily="2" charset="-122"/>
              </a:rPr>
              <a:t>功能：不频繁通断电路，并能在电路过载、短路及失压时自动分断电路。</a:t>
            </a:r>
          </a:p>
          <a:p>
            <a:pPr marL="342900" indent="-342900" algn="l">
              <a:buClr>
                <a:schemeClr val="accent4"/>
              </a:buClr>
              <a:buFont typeface="Wingdings" pitchFamily="2" charset="2"/>
              <a:buChar char="u"/>
            </a:pPr>
            <a:r>
              <a:rPr lang="zh-CN" altLang="en-US" sz="2000" b="1" dirty="0" smtClean="0">
                <a:solidFill>
                  <a:schemeClr val="tx1"/>
                </a:solidFill>
                <a:latin typeface="华文细黑" pitchFamily="2" charset="-122"/>
                <a:ea typeface="华文细黑" pitchFamily="2" charset="-122"/>
              </a:rPr>
              <a:t>特点：操作安全，分断能力较高。</a:t>
            </a:r>
          </a:p>
          <a:p>
            <a:pPr marL="342900" indent="-342900" algn="l">
              <a:buClr>
                <a:schemeClr val="accent4"/>
              </a:buClr>
              <a:buFont typeface="Wingdings" pitchFamily="2" charset="2"/>
              <a:buChar char="u"/>
            </a:pPr>
            <a:r>
              <a:rPr lang="zh-CN" altLang="en-US" sz="2000" b="1" dirty="0" smtClean="0">
                <a:solidFill>
                  <a:schemeClr val="tx1"/>
                </a:solidFill>
                <a:latin typeface="华文细黑" pitchFamily="2" charset="-122"/>
                <a:ea typeface="华文细黑" pitchFamily="2" charset="-122"/>
              </a:rPr>
              <a:t>分类：框架式（万能式）和塑壳式（装置式）</a:t>
            </a:r>
          </a:p>
          <a:p>
            <a:pPr marL="342900" indent="-342900" algn="l">
              <a:buClr>
                <a:schemeClr val="accent4"/>
              </a:buClr>
              <a:buFont typeface="Wingdings" pitchFamily="2" charset="2"/>
              <a:buChar char="u"/>
            </a:pPr>
            <a:r>
              <a:rPr lang="zh-CN" altLang="en-US" sz="2000" b="1" dirty="0" smtClean="0">
                <a:solidFill>
                  <a:schemeClr val="tx1"/>
                </a:solidFill>
                <a:latin typeface="华文细黑" pitchFamily="2" charset="-122"/>
                <a:ea typeface="华文细黑" pitchFamily="2" charset="-122"/>
              </a:rPr>
              <a:t>结构：触头系统、灭弧装置、脱扣机构、传动机构。</a:t>
            </a:r>
          </a:p>
          <a:p>
            <a:pPr marL="342900" indent="-342900" algn="l"/>
            <a:endParaRPr lang="en-US" altLang="zh-CN" sz="2000" b="1" dirty="0">
              <a:solidFill>
                <a:schemeClr val="tx1"/>
              </a:solidFill>
              <a:latin typeface="华文细黑" pitchFamily="2" charset="-122"/>
              <a:ea typeface="华文细黑" pitchFamily="2" charset="-122"/>
            </a:endParaRPr>
          </a:p>
          <a:p>
            <a:pPr marL="342900" indent="-342900" algn="l"/>
            <a:endParaRPr lang="en-US" altLang="zh-CN" sz="2000" b="1" dirty="0" smtClean="0">
              <a:solidFill>
                <a:schemeClr val="tx1"/>
              </a:solidFill>
              <a:latin typeface="华文细黑" pitchFamily="2" charset="-122"/>
              <a:ea typeface="华文细黑" pitchFamily="2" charset="-122"/>
            </a:endParaRPr>
          </a:p>
          <a:p>
            <a:pPr marL="342900" indent="-342900" algn="l">
              <a:buNone/>
            </a:pPr>
            <a:r>
              <a:rPr lang="zh-CN" altLang="en-US" sz="2000" b="1" dirty="0" smtClean="0">
                <a:solidFill>
                  <a:schemeClr val="tx1"/>
                </a:solidFill>
                <a:latin typeface="华文细黑" pitchFamily="2" charset="-122"/>
                <a:ea typeface="华文细黑" pitchFamily="2" charset="-122"/>
              </a:rPr>
              <a:t/>
            </a:r>
            <a:br>
              <a:rPr lang="zh-CN" altLang="en-US" sz="2000" b="1" dirty="0" smtClean="0">
                <a:solidFill>
                  <a:schemeClr val="tx1"/>
                </a:solidFill>
                <a:latin typeface="华文细黑" pitchFamily="2" charset="-122"/>
                <a:ea typeface="华文细黑" pitchFamily="2" charset="-122"/>
              </a:rPr>
            </a:br>
            <a:r>
              <a:rPr lang="zh-CN" altLang="en-US" sz="2000" b="1" dirty="0" smtClean="0">
                <a:solidFill>
                  <a:schemeClr val="tx1"/>
                </a:solidFill>
                <a:latin typeface="华文细黑" pitchFamily="2" charset="-122"/>
                <a:ea typeface="华文细黑" pitchFamily="2" charset="-122"/>
              </a:rPr>
              <a:t>    </a:t>
            </a:r>
            <a:endParaRPr lang="zh-CN" altLang="en-US" sz="2000" b="1" dirty="0">
              <a:solidFill>
                <a:schemeClr val="tx1"/>
              </a:solidFill>
              <a:latin typeface="华文细黑" pitchFamily="2" charset="-122"/>
              <a:ea typeface="华文细黑" pitchFamily="2" charset="-122"/>
            </a:endParaRPr>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571472" y="2214554"/>
            <a:ext cx="7813374" cy="4357718"/>
          </a:xfrm>
          <a:prstGeom prst="rect">
            <a:avLst/>
          </a:prstGeom>
        </p:spPr>
        <p:txBody>
          <a:bodyPr>
            <a:normAutofit fontScale="77500" lnSpcReduction="20000"/>
          </a:bodyPr>
          <a:lstStyle/>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buNone/>
            </a:pPr>
            <a:r>
              <a:rPr lang="zh-CN" altLang="en-US" dirty="0" smtClean="0">
                <a:solidFill>
                  <a:schemeClr val="tx1"/>
                </a:solidFill>
                <a:latin typeface="+mn-ea"/>
              </a:rPr>
              <a:t/>
            </a:r>
            <a:br>
              <a:rPr lang="zh-CN" altLang="en-US" dirty="0" smtClean="0">
                <a:solidFill>
                  <a:schemeClr val="tx1"/>
                </a:solidFill>
                <a:latin typeface="+mn-ea"/>
              </a:rPr>
            </a:br>
            <a:r>
              <a:rPr lang="zh-CN" altLang="en-US" dirty="0" smtClean="0">
                <a:solidFill>
                  <a:schemeClr val="tx1"/>
                </a:solidFill>
                <a:latin typeface="+mn-ea"/>
              </a:rPr>
              <a:t>   </a:t>
            </a:r>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ctr">
              <a:buNone/>
            </a:pPr>
            <a:r>
              <a:rPr lang="zh-CN" altLang="en-US" b="1" dirty="0" smtClean="0">
                <a:solidFill>
                  <a:schemeClr val="tx1"/>
                </a:solidFill>
                <a:ea typeface="楷体_GB2312" pitchFamily="49" charset="-122"/>
              </a:rPr>
              <a:t>万能式低压断路器结构图</a:t>
            </a:r>
          </a:p>
          <a:p>
            <a:pPr algn="l">
              <a:buNone/>
            </a:pPr>
            <a:endParaRPr lang="zh-CN" altLang="en-US" dirty="0"/>
          </a:p>
        </p:txBody>
      </p:sp>
      <p:pic>
        <p:nvPicPr>
          <p:cNvPr id="5" name="Picture 12">
            <a:hlinkClick r:id="rId3" action="ppaction://hlinksldjump"/>
          </p:cNvPr>
          <p:cNvPicPr>
            <a:picLocks noChangeAspect="1" noChangeArrowheads="1"/>
          </p:cNvPicPr>
          <p:nvPr/>
        </p:nvPicPr>
        <p:blipFill>
          <a:blip r:embed="rId4"/>
          <a:srcRect/>
          <a:stretch>
            <a:fillRect/>
          </a:stretch>
        </p:blipFill>
        <p:spPr bwMode="auto">
          <a:xfrm>
            <a:off x="2143108" y="1357298"/>
            <a:ext cx="4800600" cy="4548188"/>
          </a:xfrm>
          <a:prstGeom prst="rect">
            <a:avLst/>
          </a:prstGeom>
          <a:noFill/>
          <a:ln w="9525">
            <a:noFill/>
            <a:miter lim="800000"/>
            <a:headEnd/>
            <a:tailEnd/>
          </a:ln>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4071942"/>
            <a:ext cx="7813374" cy="1000132"/>
          </a:xfrm>
          <a:prstGeom prst="rect">
            <a:avLst/>
          </a:prstGeom>
        </p:spPr>
        <p:txBody>
          <a:bodyPr>
            <a:normAutofit fontScale="70000" lnSpcReduction="20000"/>
          </a:bodyPr>
          <a:lstStyle/>
          <a:p>
            <a:pPr algn="l">
              <a:buNone/>
            </a:pPr>
            <a:endParaRPr lang="en-US" altLang="zh-CN" dirty="0" smtClean="0">
              <a:solidFill>
                <a:schemeClr val="tx1"/>
              </a:solidFill>
              <a:latin typeface="+mn-ea"/>
            </a:endParaRPr>
          </a:p>
          <a:p>
            <a:pPr algn="l">
              <a:buNone/>
            </a:pPr>
            <a:r>
              <a:rPr lang="zh-CN" altLang="en-US" b="1" dirty="0" smtClean="0">
                <a:solidFill>
                  <a:schemeClr val="tx1"/>
                </a:solidFill>
                <a:latin typeface="楷体_GB2312" pitchFamily="49" charset="-122"/>
                <a:ea typeface="楷体_GB2312" pitchFamily="49" charset="-122"/>
              </a:rPr>
              <a:t>  塑壳式</a:t>
            </a:r>
            <a:r>
              <a:rPr lang="zh-CN" altLang="en-US" b="1" dirty="0" smtClean="0">
                <a:solidFill>
                  <a:schemeClr val="tx1"/>
                </a:solidFill>
                <a:ea typeface="楷体_GB2312" pitchFamily="49" charset="-122"/>
              </a:rPr>
              <a:t>断路器               微型断路器                   漏电保护开关</a:t>
            </a:r>
            <a:endParaRPr lang="en-US" altLang="zh-CN" b="1" dirty="0" smtClean="0">
              <a:solidFill>
                <a:schemeClr val="tx1"/>
              </a:solidFill>
              <a:ea typeface="楷体_GB2312" pitchFamily="49" charset="-122"/>
            </a:endParaRPr>
          </a:p>
          <a:p>
            <a:pPr algn="l">
              <a:buNone/>
            </a:pPr>
            <a:endParaRPr lang="en-US" altLang="zh-CN" b="1" dirty="0" smtClean="0">
              <a:solidFill>
                <a:schemeClr val="tx1"/>
              </a:solidFill>
              <a:ea typeface="楷体_GB2312" pitchFamily="49" charset="-122"/>
            </a:endParaRPr>
          </a:p>
          <a:p>
            <a:pPr algn="l">
              <a:buNone/>
            </a:pPr>
            <a:endParaRPr lang="en-US" altLang="zh-CN" dirty="0" smtClean="0">
              <a:solidFill>
                <a:schemeClr val="tx1"/>
              </a:solidFill>
              <a:latin typeface="+mn-ea"/>
            </a:endParaRPr>
          </a:p>
          <a:p>
            <a:pPr algn="l"/>
            <a:endParaRPr lang="zh-CN" altLang="en-US" dirty="0"/>
          </a:p>
        </p:txBody>
      </p:sp>
      <p:pic>
        <p:nvPicPr>
          <p:cNvPr id="8" name="Picture 11" descr="d3"/>
          <p:cNvPicPr>
            <a:picLocks noChangeAspect="1" noChangeArrowheads="1"/>
          </p:cNvPicPr>
          <p:nvPr/>
        </p:nvPicPr>
        <p:blipFill>
          <a:blip r:embed="rId3"/>
          <a:srcRect/>
          <a:stretch>
            <a:fillRect/>
          </a:stretch>
        </p:blipFill>
        <p:spPr bwMode="auto">
          <a:xfrm>
            <a:off x="1000100" y="1857364"/>
            <a:ext cx="1541463" cy="2209800"/>
          </a:xfrm>
          <a:prstGeom prst="rect">
            <a:avLst/>
          </a:prstGeom>
          <a:noFill/>
          <a:ln w="9525">
            <a:noFill/>
            <a:miter lim="800000"/>
            <a:headEnd/>
            <a:tailEnd/>
          </a:ln>
        </p:spPr>
      </p:pic>
      <p:pic>
        <p:nvPicPr>
          <p:cNvPr id="9" name="Picture 9" descr="d2"/>
          <p:cNvPicPr>
            <a:picLocks noChangeAspect="1" noChangeArrowheads="1"/>
          </p:cNvPicPr>
          <p:nvPr/>
        </p:nvPicPr>
        <p:blipFill>
          <a:blip r:embed="rId4"/>
          <a:srcRect/>
          <a:stretch>
            <a:fillRect/>
          </a:stretch>
        </p:blipFill>
        <p:spPr bwMode="auto">
          <a:xfrm>
            <a:off x="6215074" y="1857364"/>
            <a:ext cx="1714500" cy="2214578"/>
          </a:xfrm>
          <a:prstGeom prst="rect">
            <a:avLst/>
          </a:prstGeom>
          <a:noFill/>
          <a:ln w="9525">
            <a:noFill/>
            <a:miter lim="800000"/>
            <a:headEnd/>
            <a:tailEnd/>
          </a:ln>
        </p:spPr>
      </p:pic>
      <p:pic>
        <p:nvPicPr>
          <p:cNvPr id="12" name="Picture 12" descr="d4"/>
          <p:cNvPicPr>
            <a:picLocks noChangeAspect="1" noChangeArrowheads="1"/>
          </p:cNvPicPr>
          <p:nvPr/>
        </p:nvPicPr>
        <p:blipFill>
          <a:blip r:embed="rId5"/>
          <a:srcRect/>
          <a:stretch>
            <a:fillRect/>
          </a:stretch>
        </p:blipFill>
        <p:spPr bwMode="auto">
          <a:xfrm>
            <a:off x="3500430" y="1857364"/>
            <a:ext cx="1714500" cy="2214578"/>
          </a:xfrm>
          <a:prstGeom prst="rect">
            <a:avLst/>
          </a:prstGeom>
          <a:noFill/>
          <a:ln w="9525">
            <a:noFill/>
            <a:miter lim="800000"/>
            <a:headEnd/>
            <a:tailEnd/>
          </a:ln>
        </p:spPr>
      </p:pic>
      <p:sp>
        <p:nvSpPr>
          <p:cNvPr id="6"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571472" y="5000636"/>
            <a:ext cx="7813374" cy="1285884"/>
          </a:xfrm>
          <a:prstGeom prst="rect">
            <a:avLst/>
          </a:prstGeom>
        </p:spPr>
        <p:txBody>
          <a:bodyPr>
            <a:normAutofit fontScale="62500" lnSpcReduction="20000"/>
          </a:bodyPr>
          <a:lstStyle/>
          <a:p>
            <a:pPr algn="ctr"/>
            <a:endParaRPr lang="en-US" altLang="zh-CN" dirty="0" smtClean="0">
              <a:solidFill>
                <a:schemeClr val="tx1"/>
              </a:solidFill>
              <a:latin typeface="+mn-ea"/>
            </a:endParaRPr>
          </a:p>
          <a:p>
            <a:pPr algn="ctr">
              <a:spcBef>
                <a:spcPct val="50000"/>
              </a:spcBef>
              <a:buNone/>
            </a:pPr>
            <a:r>
              <a:rPr lang="en-US" sz="2000" dirty="0" smtClean="0">
                <a:solidFill>
                  <a:schemeClr val="tx1"/>
                </a:solidFill>
              </a:rPr>
              <a:t>1</a:t>
            </a:r>
            <a:r>
              <a:rPr lang="zh-CN" altLang="en-US" sz="2000" dirty="0" smtClean="0">
                <a:solidFill>
                  <a:schemeClr val="tx1"/>
                </a:solidFill>
              </a:rPr>
              <a:t>．主触头</a:t>
            </a:r>
            <a:r>
              <a:rPr lang="en-US" sz="2000" dirty="0" smtClean="0">
                <a:solidFill>
                  <a:schemeClr val="tx1"/>
                </a:solidFill>
              </a:rPr>
              <a:t>2</a:t>
            </a:r>
            <a:r>
              <a:rPr lang="zh-CN" altLang="en-US" sz="2000" dirty="0" smtClean="0">
                <a:solidFill>
                  <a:schemeClr val="tx1"/>
                </a:solidFill>
              </a:rPr>
              <a:t>．自由脱扣器 </a:t>
            </a:r>
            <a:r>
              <a:rPr lang="en-US" sz="2000" dirty="0" smtClean="0">
                <a:solidFill>
                  <a:schemeClr val="tx1"/>
                </a:solidFill>
              </a:rPr>
              <a:t>3</a:t>
            </a:r>
            <a:r>
              <a:rPr lang="zh-CN" altLang="en-US" sz="2000" dirty="0" smtClean="0">
                <a:solidFill>
                  <a:schemeClr val="tx1"/>
                </a:solidFill>
              </a:rPr>
              <a:t>．过电流脱扣器 </a:t>
            </a:r>
            <a:r>
              <a:rPr lang="en-US" sz="2000" dirty="0" smtClean="0">
                <a:solidFill>
                  <a:schemeClr val="tx1"/>
                </a:solidFill>
              </a:rPr>
              <a:t>4</a:t>
            </a:r>
            <a:r>
              <a:rPr lang="zh-CN" altLang="en-US" sz="2000" dirty="0" smtClean="0">
                <a:solidFill>
                  <a:schemeClr val="tx1"/>
                </a:solidFill>
              </a:rPr>
              <a:t>．分励脱扣器</a:t>
            </a:r>
          </a:p>
          <a:p>
            <a:pPr algn="ctr">
              <a:spcBef>
                <a:spcPct val="50000"/>
              </a:spcBef>
              <a:buNone/>
            </a:pPr>
            <a:r>
              <a:rPr lang="en-US" sz="2000" dirty="0" smtClean="0">
                <a:solidFill>
                  <a:schemeClr val="tx1"/>
                </a:solidFill>
              </a:rPr>
              <a:t>5</a:t>
            </a:r>
            <a:r>
              <a:rPr lang="zh-CN" altLang="en-US" sz="2000" dirty="0" smtClean="0">
                <a:solidFill>
                  <a:schemeClr val="tx1"/>
                </a:solidFill>
              </a:rPr>
              <a:t>．热脱扣器</a:t>
            </a:r>
            <a:r>
              <a:rPr lang="en-US" sz="2000" dirty="0" smtClean="0">
                <a:solidFill>
                  <a:schemeClr val="tx1"/>
                </a:solidFill>
              </a:rPr>
              <a:t>6</a:t>
            </a:r>
            <a:r>
              <a:rPr lang="zh-CN" altLang="en-US" sz="2000" dirty="0" smtClean="0">
                <a:solidFill>
                  <a:schemeClr val="tx1"/>
                </a:solidFill>
              </a:rPr>
              <a:t>．失压脱扣器 </a:t>
            </a:r>
            <a:r>
              <a:rPr lang="en-US" sz="2000" dirty="0" smtClean="0">
                <a:solidFill>
                  <a:schemeClr val="tx1"/>
                </a:solidFill>
              </a:rPr>
              <a:t>7</a:t>
            </a:r>
            <a:r>
              <a:rPr lang="zh-CN" altLang="en-US" sz="2000" dirty="0" smtClean="0">
                <a:solidFill>
                  <a:schemeClr val="tx1"/>
                </a:solidFill>
              </a:rPr>
              <a:t>．按钮</a:t>
            </a:r>
            <a:endParaRPr lang="en-US" altLang="zh-CN" sz="2000" dirty="0" smtClean="0">
              <a:solidFill>
                <a:schemeClr val="tx1"/>
              </a:solidFill>
              <a:latin typeface="+mn-ea"/>
            </a:endParaRPr>
          </a:p>
          <a:p>
            <a:pPr algn="ctr">
              <a:spcBef>
                <a:spcPct val="50000"/>
              </a:spcBef>
              <a:buNone/>
            </a:pPr>
            <a:r>
              <a:rPr lang="zh-CN" altLang="en-US" b="1" dirty="0" smtClean="0">
                <a:solidFill>
                  <a:schemeClr val="tx1"/>
                </a:solidFill>
                <a:ea typeface="楷体_GB2312" pitchFamily="49" charset="-122"/>
              </a:rPr>
              <a:t>塑壳式低压断路器原理图</a:t>
            </a:r>
          </a:p>
        </p:txBody>
      </p:sp>
      <p:pic>
        <p:nvPicPr>
          <p:cNvPr id="6" name="Picture 4"/>
          <p:cNvPicPr>
            <a:picLocks noChangeAspect="1" noChangeArrowheads="1"/>
          </p:cNvPicPr>
          <p:nvPr/>
        </p:nvPicPr>
        <p:blipFill>
          <a:blip r:embed="rId3"/>
          <a:srcRect b="12962"/>
          <a:stretch>
            <a:fillRect/>
          </a:stretch>
        </p:blipFill>
        <p:spPr bwMode="auto">
          <a:xfrm>
            <a:off x="1928794" y="1285860"/>
            <a:ext cx="5410200" cy="3786214"/>
          </a:xfrm>
          <a:prstGeom prst="rect">
            <a:avLst/>
          </a:prstGeom>
          <a:noFill/>
          <a:ln w="9525">
            <a:noFill/>
            <a:miter lim="800000"/>
            <a:headEnd/>
            <a:tailEnd/>
          </a:ln>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571472" y="1928802"/>
            <a:ext cx="7813374" cy="4357718"/>
          </a:xfrm>
          <a:prstGeom prst="rect">
            <a:avLst/>
          </a:prstGeom>
        </p:spPr>
        <p:txBody>
          <a:bodyPr>
            <a:normAutofit fontScale="77500" lnSpcReduction="20000"/>
          </a:bodyPr>
          <a:lstStyle/>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buNone/>
            </a:pPr>
            <a:r>
              <a:rPr lang="zh-CN" altLang="en-US" dirty="0" smtClean="0">
                <a:solidFill>
                  <a:schemeClr val="tx1"/>
                </a:solidFill>
                <a:latin typeface="+mn-ea"/>
              </a:rPr>
              <a:t/>
            </a:r>
            <a:br>
              <a:rPr lang="zh-CN" altLang="en-US" dirty="0" smtClean="0">
                <a:solidFill>
                  <a:schemeClr val="tx1"/>
                </a:solidFill>
                <a:latin typeface="+mn-ea"/>
              </a:rPr>
            </a:br>
            <a:r>
              <a:rPr lang="zh-CN" altLang="en-US" dirty="0" smtClean="0">
                <a:solidFill>
                  <a:schemeClr val="tx1"/>
                </a:solidFill>
                <a:latin typeface="+mn-ea"/>
              </a:rPr>
              <a:t>   </a:t>
            </a:r>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ctr">
              <a:spcBef>
                <a:spcPct val="50000"/>
              </a:spcBef>
              <a:buNone/>
            </a:pPr>
            <a:r>
              <a:rPr lang="en-US" sz="2000" dirty="0" smtClean="0">
                <a:solidFill>
                  <a:schemeClr val="tx1"/>
                </a:solidFill>
              </a:rPr>
              <a:t>1</a:t>
            </a:r>
            <a:r>
              <a:rPr lang="zh-CN" altLang="en-US" sz="2000" dirty="0" smtClean="0">
                <a:solidFill>
                  <a:schemeClr val="tx1"/>
                </a:solidFill>
              </a:rPr>
              <a:t>．主触头</a:t>
            </a:r>
            <a:r>
              <a:rPr lang="en-US" sz="2000" dirty="0" smtClean="0">
                <a:solidFill>
                  <a:schemeClr val="tx1"/>
                </a:solidFill>
              </a:rPr>
              <a:t>2</a:t>
            </a:r>
            <a:r>
              <a:rPr lang="zh-CN" altLang="en-US" sz="2000" dirty="0" smtClean="0">
                <a:solidFill>
                  <a:schemeClr val="tx1"/>
                </a:solidFill>
              </a:rPr>
              <a:t>．自由脱扣器 </a:t>
            </a:r>
            <a:r>
              <a:rPr lang="en-US" sz="2000" dirty="0" smtClean="0">
                <a:solidFill>
                  <a:schemeClr val="tx1"/>
                </a:solidFill>
              </a:rPr>
              <a:t>3</a:t>
            </a:r>
            <a:r>
              <a:rPr lang="zh-CN" altLang="en-US" sz="2000" dirty="0" smtClean="0">
                <a:solidFill>
                  <a:schemeClr val="tx1"/>
                </a:solidFill>
              </a:rPr>
              <a:t>．过电流脱扣器 </a:t>
            </a:r>
            <a:r>
              <a:rPr lang="en-US" sz="2000" dirty="0" smtClean="0">
                <a:solidFill>
                  <a:schemeClr val="tx1"/>
                </a:solidFill>
              </a:rPr>
              <a:t>4</a:t>
            </a:r>
            <a:r>
              <a:rPr lang="zh-CN" altLang="en-US" sz="2000" dirty="0" smtClean="0">
                <a:solidFill>
                  <a:schemeClr val="tx1"/>
                </a:solidFill>
              </a:rPr>
              <a:t>．分励脱扣器</a:t>
            </a:r>
          </a:p>
          <a:p>
            <a:pPr algn="ctr">
              <a:spcBef>
                <a:spcPct val="50000"/>
              </a:spcBef>
              <a:buNone/>
            </a:pPr>
            <a:r>
              <a:rPr lang="en-US" sz="2000" dirty="0" smtClean="0">
                <a:solidFill>
                  <a:schemeClr val="tx1"/>
                </a:solidFill>
              </a:rPr>
              <a:t>5</a:t>
            </a:r>
            <a:r>
              <a:rPr lang="zh-CN" altLang="en-US" sz="2000" dirty="0" smtClean="0">
                <a:solidFill>
                  <a:schemeClr val="tx1"/>
                </a:solidFill>
              </a:rPr>
              <a:t>．热脱扣器</a:t>
            </a:r>
            <a:r>
              <a:rPr lang="en-US" sz="2000" dirty="0" smtClean="0">
                <a:solidFill>
                  <a:schemeClr val="tx1"/>
                </a:solidFill>
              </a:rPr>
              <a:t>6</a:t>
            </a:r>
            <a:r>
              <a:rPr lang="zh-CN" altLang="en-US" sz="2000" dirty="0" smtClean="0">
                <a:solidFill>
                  <a:schemeClr val="tx1"/>
                </a:solidFill>
              </a:rPr>
              <a:t>．失压脱扣器 </a:t>
            </a:r>
            <a:r>
              <a:rPr lang="en-US" sz="2000" dirty="0" smtClean="0">
                <a:solidFill>
                  <a:schemeClr val="tx1"/>
                </a:solidFill>
              </a:rPr>
              <a:t>7</a:t>
            </a:r>
            <a:r>
              <a:rPr lang="zh-CN" altLang="en-US" sz="2000" dirty="0" smtClean="0">
                <a:solidFill>
                  <a:schemeClr val="tx1"/>
                </a:solidFill>
              </a:rPr>
              <a:t>．按钮</a:t>
            </a:r>
            <a:endParaRPr lang="en-US" altLang="zh-CN" sz="2000" dirty="0" smtClean="0">
              <a:solidFill>
                <a:schemeClr val="tx1"/>
              </a:solidFill>
              <a:latin typeface="+mn-ea"/>
            </a:endParaRPr>
          </a:p>
          <a:p>
            <a:pPr algn="ctr">
              <a:spcBef>
                <a:spcPct val="50000"/>
              </a:spcBef>
              <a:buNone/>
            </a:pPr>
            <a:r>
              <a:rPr lang="zh-CN" altLang="en-US" b="1" dirty="0" smtClean="0">
                <a:solidFill>
                  <a:schemeClr val="tx1"/>
                </a:solidFill>
                <a:ea typeface="楷体_GB2312" pitchFamily="49" charset="-122"/>
              </a:rPr>
              <a:t>塑壳式低压断路器原理图</a:t>
            </a:r>
          </a:p>
        </p:txBody>
      </p:sp>
      <p:pic>
        <p:nvPicPr>
          <p:cNvPr id="6" name="Picture 4"/>
          <p:cNvPicPr>
            <a:picLocks noChangeAspect="1" noChangeArrowheads="1"/>
          </p:cNvPicPr>
          <p:nvPr/>
        </p:nvPicPr>
        <p:blipFill>
          <a:blip r:embed="rId3"/>
          <a:srcRect b="12962"/>
          <a:stretch>
            <a:fillRect/>
          </a:stretch>
        </p:blipFill>
        <p:spPr bwMode="auto">
          <a:xfrm>
            <a:off x="1928794" y="1071546"/>
            <a:ext cx="5410200" cy="3786214"/>
          </a:xfrm>
          <a:prstGeom prst="rect">
            <a:avLst/>
          </a:prstGeom>
          <a:noFill/>
          <a:ln w="9525">
            <a:noFill/>
            <a:miter lim="800000"/>
            <a:headEnd/>
            <a:tailEnd/>
          </a:ln>
        </p:spPr>
      </p:pic>
      <p:sp>
        <p:nvSpPr>
          <p:cNvPr id="5" name="AutoShape 7"/>
          <p:cNvSpPr>
            <a:spLocks noChangeArrowheads="1"/>
          </p:cNvSpPr>
          <p:nvPr/>
        </p:nvSpPr>
        <p:spPr bwMode="auto">
          <a:xfrm>
            <a:off x="7543800" y="928670"/>
            <a:ext cx="1600200" cy="2057400"/>
          </a:xfrm>
          <a:prstGeom prst="wedgeRoundRectCallout">
            <a:avLst>
              <a:gd name="adj1" fmla="val -234281"/>
              <a:gd name="adj2" fmla="val 31697"/>
              <a:gd name="adj3" fmla="val 16667"/>
            </a:avLst>
          </a:prstGeom>
          <a:solidFill>
            <a:schemeClr val="accent1"/>
          </a:solidFill>
          <a:ln w="9525">
            <a:noFill/>
            <a:miter lim="800000"/>
            <a:headEnd/>
            <a:tailEnd/>
          </a:ln>
        </p:spPr>
        <p:txBody>
          <a:bodyPr anchor="ctr"/>
          <a:lstStyle/>
          <a:p>
            <a:r>
              <a:rPr lang="zh-CN" altLang="en-US" sz="2000" b="1">
                <a:latin typeface="楷体_GB2312" pitchFamily="49" charset="-122"/>
                <a:ea typeface="楷体_GB2312" pitchFamily="49" charset="-122"/>
              </a:rPr>
              <a:t>线路短路或严重过载保护</a:t>
            </a:r>
          </a:p>
        </p:txBody>
      </p:sp>
      <p:sp>
        <p:nvSpPr>
          <p:cNvPr id="8"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571472" y="1928802"/>
            <a:ext cx="7813374" cy="4357718"/>
          </a:xfrm>
          <a:prstGeom prst="rect">
            <a:avLst/>
          </a:prstGeom>
        </p:spPr>
        <p:txBody>
          <a:bodyPr>
            <a:normAutofit fontScale="77500" lnSpcReduction="20000"/>
          </a:bodyPr>
          <a:lstStyle/>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buNone/>
            </a:pPr>
            <a:r>
              <a:rPr lang="zh-CN" altLang="en-US" dirty="0" smtClean="0">
                <a:solidFill>
                  <a:schemeClr val="tx1"/>
                </a:solidFill>
                <a:latin typeface="+mn-ea"/>
              </a:rPr>
              <a:t/>
            </a:r>
            <a:br>
              <a:rPr lang="zh-CN" altLang="en-US" dirty="0" smtClean="0">
                <a:solidFill>
                  <a:schemeClr val="tx1"/>
                </a:solidFill>
                <a:latin typeface="+mn-ea"/>
              </a:rPr>
            </a:br>
            <a:r>
              <a:rPr lang="zh-CN" altLang="en-US" dirty="0" smtClean="0">
                <a:solidFill>
                  <a:schemeClr val="tx1"/>
                </a:solidFill>
                <a:latin typeface="+mn-ea"/>
              </a:rPr>
              <a:t>   </a:t>
            </a:r>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ctr"/>
            <a:endParaRPr lang="en-US" altLang="zh-CN" dirty="0" smtClean="0">
              <a:solidFill>
                <a:schemeClr val="tx1"/>
              </a:solidFill>
              <a:latin typeface="+mn-ea"/>
            </a:endParaRPr>
          </a:p>
          <a:p>
            <a:pPr algn="ctr"/>
            <a:endParaRPr lang="en-US" altLang="zh-CN" dirty="0" smtClean="0">
              <a:solidFill>
                <a:schemeClr val="tx1"/>
              </a:solidFill>
              <a:latin typeface="+mn-ea"/>
            </a:endParaRPr>
          </a:p>
          <a:p>
            <a:pPr algn="ctr">
              <a:spcBef>
                <a:spcPct val="50000"/>
              </a:spcBef>
              <a:buNone/>
            </a:pPr>
            <a:r>
              <a:rPr lang="en-US" sz="2000" dirty="0" smtClean="0">
                <a:solidFill>
                  <a:schemeClr val="tx1"/>
                </a:solidFill>
              </a:rPr>
              <a:t>1</a:t>
            </a:r>
            <a:r>
              <a:rPr lang="zh-CN" altLang="en-US" sz="2000" dirty="0" smtClean="0">
                <a:solidFill>
                  <a:schemeClr val="tx1"/>
                </a:solidFill>
              </a:rPr>
              <a:t>．主触头</a:t>
            </a:r>
            <a:r>
              <a:rPr lang="en-US" sz="2000" dirty="0" smtClean="0">
                <a:solidFill>
                  <a:schemeClr val="tx1"/>
                </a:solidFill>
              </a:rPr>
              <a:t>2</a:t>
            </a:r>
            <a:r>
              <a:rPr lang="zh-CN" altLang="en-US" sz="2000" dirty="0" smtClean="0">
                <a:solidFill>
                  <a:schemeClr val="tx1"/>
                </a:solidFill>
              </a:rPr>
              <a:t>．自由脱扣器 </a:t>
            </a:r>
            <a:r>
              <a:rPr lang="en-US" sz="2000" dirty="0" smtClean="0">
                <a:solidFill>
                  <a:schemeClr val="tx1"/>
                </a:solidFill>
              </a:rPr>
              <a:t>3</a:t>
            </a:r>
            <a:r>
              <a:rPr lang="zh-CN" altLang="en-US" sz="2000" dirty="0" smtClean="0">
                <a:solidFill>
                  <a:schemeClr val="tx1"/>
                </a:solidFill>
              </a:rPr>
              <a:t>．过电流脱扣器 </a:t>
            </a:r>
            <a:r>
              <a:rPr lang="en-US" sz="2000" dirty="0" smtClean="0">
                <a:solidFill>
                  <a:schemeClr val="tx1"/>
                </a:solidFill>
              </a:rPr>
              <a:t>4</a:t>
            </a:r>
            <a:r>
              <a:rPr lang="zh-CN" altLang="en-US" sz="2000" dirty="0" smtClean="0">
                <a:solidFill>
                  <a:schemeClr val="tx1"/>
                </a:solidFill>
              </a:rPr>
              <a:t>．分励脱扣器</a:t>
            </a:r>
          </a:p>
          <a:p>
            <a:pPr algn="ctr">
              <a:spcBef>
                <a:spcPct val="50000"/>
              </a:spcBef>
              <a:buNone/>
            </a:pPr>
            <a:r>
              <a:rPr lang="en-US" sz="2000" dirty="0" smtClean="0">
                <a:solidFill>
                  <a:schemeClr val="tx1"/>
                </a:solidFill>
              </a:rPr>
              <a:t>5</a:t>
            </a:r>
            <a:r>
              <a:rPr lang="zh-CN" altLang="en-US" sz="2000" dirty="0" smtClean="0">
                <a:solidFill>
                  <a:schemeClr val="tx1"/>
                </a:solidFill>
              </a:rPr>
              <a:t>．热脱扣器</a:t>
            </a:r>
            <a:r>
              <a:rPr lang="en-US" sz="2000" dirty="0" smtClean="0">
                <a:solidFill>
                  <a:schemeClr val="tx1"/>
                </a:solidFill>
              </a:rPr>
              <a:t>6</a:t>
            </a:r>
            <a:r>
              <a:rPr lang="zh-CN" altLang="en-US" sz="2000" dirty="0" smtClean="0">
                <a:solidFill>
                  <a:schemeClr val="tx1"/>
                </a:solidFill>
              </a:rPr>
              <a:t>．失压脱扣器 </a:t>
            </a:r>
            <a:r>
              <a:rPr lang="en-US" sz="2000" dirty="0" smtClean="0">
                <a:solidFill>
                  <a:schemeClr val="tx1"/>
                </a:solidFill>
              </a:rPr>
              <a:t>7</a:t>
            </a:r>
            <a:r>
              <a:rPr lang="zh-CN" altLang="en-US" sz="2000" dirty="0" smtClean="0">
                <a:solidFill>
                  <a:schemeClr val="tx1"/>
                </a:solidFill>
              </a:rPr>
              <a:t>．按钮</a:t>
            </a:r>
            <a:endParaRPr lang="en-US" altLang="zh-CN" sz="2000" dirty="0" smtClean="0">
              <a:solidFill>
                <a:schemeClr val="tx1"/>
              </a:solidFill>
              <a:latin typeface="+mn-ea"/>
            </a:endParaRPr>
          </a:p>
          <a:p>
            <a:pPr algn="ctr">
              <a:spcBef>
                <a:spcPct val="50000"/>
              </a:spcBef>
              <a:buNone/>
            </a:pPr>
            <a:r>
              <a:rPr lang="zh-CN" altLang="en-US" b="1" dirty="0" smtClean="0">
                <a:solidFill>
                  <a:schemeClr val="tx1"/>
                </a:solidFill>
                <a:ea typeface="楷体_GB2312" pitchFamily="49" charset="-122"/>
              </a:rPr>
              <a:t>塑壳式低压断路器原理图</a:t>
            </a:r>
          </a:p>
        </p:txBody>
      </p:sp>
      <p:pic>
        <p:nvPicPr>
          <p:cNvPr id="6" name="Picture 4"/>
          <p:cNvPicPr>
            <a:picLocks noChangeAspect="1" noChangeArrowheads="1"/>
          </p:cNvPicPr>
          <p:nvPr/>
        </p:nvPicPr>
        <p:blipFill>
          <a:blip r:embed="rId3"/>
          <a:srcRect b="12962"/>
          <a:stretch>
            <a:fillRect/>
          </a:stretch>
        </p:blipFill>
        <p:spPr bwMode="auto">
          <a:xfrm>
            <a:off x="1928794" y="1071546"/>
            <a:ext cx="5410200" cy="3786214"/>
          </a:xfrm>
          <a:prstGeom prst="rect">
            <a:avLst/>
          </a:prstGeom>
          <a:noFill/>
          <a:ln w="9525">
            <a:noFill/>
            <a:miter lim="800000"/>
            <a:headEnd/>
            <a:tailEnd/>
          </a:ln>
        </p:spPr>
      </p:pic>
      <p:sp>
        <p:nvSpPr>
          <p:cNvPr id="8" name="AutoShape 12"/>
          <p:cNvSpPr>
            <a:spLocks noChangeArrowheads="1"/>
          </p:cNvSpPr>
          <p:nvPr/>
        </p:nvSpPr>
        <p:spPr bwMode="auto">
          <a:xfrm>
            <a:off x="7315200" y="838200"/>
            <a:ext cx="1600200" cy="1752600"/>
          </a:xfrm>
          <a:prstGeom prst="wedgeRoundRectCallout">
            <a:avLst>
              <a:gd name="adj1" fmla="val -61550"/>
              <a:gd name="adj2" fmla="val 45701"/>
              <a:gd name="adj3" fmla="val 16667"/>
            </a:avLst>
          </a:prstGeom>
          <a:solidFill>
            <a:schemeClr val="accent1"/>
          </a:solidFill>
          <a:ln w="9525">
            <a:noFill/>
            <a:miter lim="800000"/>
            <a:headEnd/>
            <a:tailEnd/>
          </a:ln>
        </p:spPr>
        <p:txBody>
          <a:bodyPr anchor="ctr"/>
          <a:lstStyle/>
          <a:p>
            <a:r>
              <a:rPr lang="zh-CN" altLang="en-US" sz="2000" b="1" dirty="0">
                <a:latin typeface="楷体_GB2312" pitchFamily="49" charset="-122"/>
                <a:ea typeface="楷体_GB2312" pitchFamily="49" charset="-122"/>
              </a:rPr>
              <a:t>远距离跳闸，对电路不起保护作用</a:t>
            </a:r>
          </a:p>
        </p:txBody>
      </p:sp>
      <p:sp>
        <p:nvSpPr>
          <p:cNvPr id="5"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571472" y="1928802"/>
            <a:ext cx="7813374" cy="4357718"/>
          </a:xfrm>
          <a:prstGeom prst="rect">
            <a:avLst/>
          </a:prstGeom>
        </p:spPr>
        <p:txBody>
          <a:bodyPr>
            <a:normAutofit fontScale="77500" lnSpcReduction="20000"/>
          </a:bodyPr>
          <a:lstStyle/>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buNone/>
            </a:pPr>
            <a:r>
              <a:rPr lang="zh-CN" altLang="en-US" dirty="0" smtClean="0">
                <a:solidFill>
                  <a:schemeClr val="tx1"/>
                </a:solidFill>
                <a:latin typeface="+mn-ea"/>
              </a:rPr>
              <a:t/>
            </a:r>
            <a:br>
              <a:rPr lang="zh-CN" altLang="en-US" dirty="0" smtClean="0">
                <a:solidFill>
                  <a:schemeClr val="tx1"/>
                </a:solidFill>
                <a:latin typeface="+mn-ea"/>
              </a:rPr>
            </a:br>
            <a:r>
              <a:rPr lang="zh-CN" altLang="en-US" dirty="0" smtClean="0">
                <a:solidFill>
                  <a:schemeClr val="tx1"/>
                </a:solidFill>
                <a:latin typeface="+mn-ea"/>
              </a:rPr>
              <a:t>   </a:t>
            </a:r>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ctr">
              <a:buNone/>
            </a:pPr>
            <a:endParaRPr lang="en-US" altLang="zh-CN" dirty="0" smtClean="0">
              <a:solidFill>
                <a:schemeClr val="tx1"/>
              </a:solidFill>
              <a:latin typeface="+mn-ea"/>
            </a:endParaRPr>
          </a:p>
          <a:p>
            <a:pPr algn="ctr">
              <a:spcBef>
                <a:spcPct val="50000"/>
              </a:spcBef>
              <a:buNone/>
            </a:pPr>
            <a:r>
              <a:rPr lang="en-US" sz="2000" dirty="0" smtClean="0">
                <a:solidFill>
                  <a:schemeClr val="tx1"/>
                </a:solidFill>
              </a:rPr>
              <a:t>1</a:t>
            </a:r>
            <a:r>
              <a:rPr lang="zh-CN" altLang="en-US" sz="2000" dirty="0" smtClean="0">
                <a:solidFill>
                  <a:schemeClr val="tx1"/>
                </a:solidFill>
              </a:rPr>
              <a:t>．主触头</a:t>
            </a:r>
            <a:r>
              <a:rPr lang="en-US" sz="2000" dirty="0" smtClean="0">
                <a:solidFill>
                  <a:schemeClr val="tx1"/>
                </a:solidFill>
              </a:rPr>
              <a:t>2</a:t>
            </a:r>
            <a:r>
              <a:rPr lang="zh-CN" altLang="en-US" sz="2000" dirty="0" smtClean="0">
                <a:solidFill>
                  <a:schemeClr val="tx1"/>
                </a:solidFill>
              </a:rPr>
              <a:t>．自由脱扣器 </a:t>
            </a:r>
            <a:r>
              <a:rPr lang="en-US" sz="2000" dirty="0" smtClean="0">
                <a:solidFill>
                  <a:schemeClr val="tx1"/>
                </a:solidFill>
              </a:rPr>
              <a:t>3</a:t>
            </a:r>
            <a:r>
              <a:rPr lang="zh-CN" altLang="en-US" sz="2000" dirty="0" smtClean="0">
                <a:solidFill>
                  <a:schemeClr val="tx1"/>
                </a:solidFill>
              </a:rPr>
              <a:t>．过电流脱扣器 </a:t>
            </a:r>
            <a:r>
              <a:rPr lang="en-US" sz="2000" dirty="0" smtClean="0">
                <a:solidFill>
                  <a:schemeClr val="tx1"/>
                </a:solidFill>
              </a:rPr>
              <a:t>4</a:t>
            </a:r>
            <a:r>
              <a:rPr lang="zh-CN" altLang="en-US" sz="2000" dirty="0" smtClean="0">
                <a:solidFill>
                  <a:schemeClr val="tx1"/>
                </a:solidFill>
              </a:rPr>
              <a:t>．分励脱扣器</a:t>
            </a:r>
          </a:p>
          <a:p>
            <a:pPr algn="ctr">
              <a:spcBef>
                <a:spcPct val="50000"/>
              </a:spcBef>
              <a:buNone/>
            </a:pPr>
            <a:r>
              <a:rPr lang="en-US" sz="2000" dirty="0" smtClean="0">
                <a:solidFill>
                  <a:schemeClr val="tx1"/>
                </a:solidFill>
              </a:rPr>
              <a:t>5</a:t>
            </a:r>
            <a:r>
              <a:rPr lang="zh-CN" altLang="en-US" sz="2000" dirty="0" smtClean="0">
                <a:solidFill>
                  <a:schemeClr val="tx1"/>
                </a:solidFill>
              </a:rPr>
              <a:t>．热脱扣器</a:t>
            </a:r>
            <a:r>
              <a:rPr lang="en-US" sz="2000" dirty="0" smtClean="0">
                <a:solidFill>
                  <a:schemeClr val="tx1"/>
                </a:solidFill>
              </a:rPr>
              <a:t>6</a:t>
            </a:r>
            <a:r>
              <a:rPr lang="zh-CN" altLang="en-US" sz="2000" dirty="0" smtClean="0">
                <a:solidFill>
                  <a:schemeClr val="tx1"/>
                </a:solidFill>
              </a:rPr>
              <a:t>．失压脱扣器 </a:t>
            </a:r>
            <a:r>
              <a:rPr lang="en-US" sz="2000" dirty="0" smtClean="0">
                <a:solidFill>
                  <a:schemeClr val="tx1"/>
                </a:solidFill>
              </a:rPr>
              <a:t>7</a:t>
            </a:r>
            <a:r>
              <a:rPr lang="zh-CN" altLang="en-US" sz="2000" dirty="0" smtClean="0">
                <a:solidFill>
                  <a:schemeClr val="tx1"/>
                </a:solidFill>
              </a:rPr>
              <a:t>．按钮</a:t>
            </a:r>
            <a:endParaRPr lang="en-US" altLang="zh-CN" sz="2000" dirty="0" smtClean="0">
              <a:solidFill>
                <a:schemeClr val="tx1"/>
              </a:solidFill>
              <a:latin typeface="+mn-ea"/>
            </a:endParaRPr>
          </a:p>
          <a:p>
            <a:pPr algn="ctr">
              <a:spcBef>
                <a:spcPct val="50000"/>
              </a:spcBef>
              <a:buNone/>
            </a:pPr>
            <a:r>
              <a:rPr lang="zh-CN" altLang="en-US" b="1" dirty="0" smtClean="0">
                <a:solidFill>
                  <a:schemeClr val="tx1"/>
                </a:solidFill>
                <a:ea typeface="楷体_GB2312" pitchFamily="49" charset="-122"/>
              </a:rPr>
              <a:t>塑壳式低压断路器原理图</a:t>
            </a:r>
          </a:p>
        </p:txBody>
      </p:sp>
      <p:pic>
        <p:nvPicPr>
          <p:cNvPr id="6" name="Picture 4"/>
          <p:cNvPicPr>
            <a:picLocks noChangeAspect="1" noChangeArrowheads="1"/>
          </p:cNvPicPr>
          <p:nvPr/>
        </p:nvPicPr>
        <p:blipFill>
          <a:blip r:embed="rId3"/>
          <a:srcRect b="12962"/>
          <a:stretch>
            <a:fillRect/>
          </a:stretch>
        </p:blipFill>
        <p:spPr bwMode="auto">
          <a:xfrm>
            <a:off x="1928794" y="1071546"/>
            <a:ext cx="5410200" cy="3786214"/>
          </a:xfrm>
          <a:prstGeom prst="rect">
            <a:avLst/>
          </a:prstGeom>
          <a:noFill/>
          <a:ln w="9525">
            <a:noFill/>
            <a:miter lim="800000"/>
            <a:headEnd/>
            <a:tailEnd/>
          </a:ln>
        </p:spPr>
      </p:pic>
      <p:sp>
        <p:nvSpPr>
          <p:cNvPr id="5" name="AutoShape 7"/>
          <p:cNvSpPr>
            <a:spLocks noChangeArrowheads="1"/>
          </p:cNvSpPr>
          <p:nvPr/>
        </p:nvSpPr>
        <p:spPr bwMode="auto">
          <a:xfrm>
            <a:off x="7467600" y="1676400"/>
            <a:ext cx="1371600" cy="1447800"/>
          </a:xfrm>
          <a:prstGeom prst="wedgeRoundRectCallout">
            <a:avLst>
              <a:gd name="adj1" fmla="val -194988"/>
              <a:gd name="adj2" fmla="val 82679"/>
              <a:gd name="adj3" fmla="val 16667"/>
            </a:avLst>
          </a:prstGeom>
          <a:solidFill>
            <a:schemeClr val="accent1"/>
          </a:solidFill>
          <a:ln w="9525">
            <a:noFill/>
            <a:miter lim="800000"/>
            <a:headEnd/>
            <a:tailEnd/>
          </a:ln>
        </p:spPr>
        <p:txBody>
          <a:bodyPr anchor="ctr"/>
          <a:lstStyle/>
          <a:p>
            <a:r>
              <a:rPr lang="zh-CN" altLang="en-US" sz="2000" b="1">
                <a:latin typeface="楷体_GB2312" pitchFamily="49" charset="-122"/>
                <a:ea typeface="楷体_GB2312" pitchFamily="49" charset="-122"/>
              </a:rPr>
              <a:t>线路过载保护</a:t>
            </a:r>
          </a:p>
        </p:txBody>
      </p:sp>
      <p:sp>
        <p:nvSpPr>
          <p:cNvPr id="8"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571472" y="1928802"/>
            <a:ext cx="7813374" cy="4357718"/>
          </a:xfrm>
          <a:prstGeom prst="rect">
            <a:avLst/>
          </a:prstGeom>
        </p:spPr>
        <p:txBody>
          <a:bodyPr>
            <a:normAutofit fontScale="77500" lnSpcReduction="20000"/>
          </a:bodyPr>
          <a:lstStyle/>
          <a:p>
            <a:pPr algn="l"/>
            <a:endParaRPr lang="en-US" altLang="zh-CN" dirty="0">
              <a:solidFill>
                <a:schemeClr val="tx1"/>
              </a:solidFill>
              <a:latin typeface="+mn-ea"/>
            </a:endParaRPr>
          </a:p>
          <a:p>
            <a:pPr algn="l"/>
            <a:endParaRPr lang="en-US" altLang="zh-CN" dirty="0" smtClean="0">
              <a:solidFill>
                <a:schemeClr val="tx1"/>
              </a:solidFill>
              <a:latin typeface="+mn-ea"/>
            </a:endParaRPr>
          </a:p>
          <a:p>
            <a:pPr algn="l">
              <a:buNone/>
            </a:pPr>
            <a:r>
              <a:rPr lang="zh-CN" altLang="en-US" dirty="0" smtClean="0">
                <a:solidFill>
                  <a:schemeClr val="tx1"/>
                </a:solidFill>
                <a:latin typeface="+mn-ea"/>
              </a:rPr>
              <a:t/>
            </a:r>
            <a:br>
              <a:rPr lang="zh-CN" altLang="en-US" dirty="0" smtClean="0">
                <a:solidFill>
                  <a:schemeClr val="tx1"/>
                </a:solidFill>
                <a:latin typeface="+mn-ea"/>
              </a:rPr>
            </a:br>
            <a:r>
              <a:rPr lang="zh-CN" altLang="en-US" dirty="0" smtClean="0">
                <a:solidFill>
                  <a:schemeClr val="tx1"/>
                </a:solidFill>
                <a:latin typeface="+mn-ea"/>
              </a:rPr>
              <a:t>   </a:t>
            </a:r>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l"/>
            <a:endParaRPr lang="en-US" altLang="zh-CN" dirty="0" smtClean="0">
              <a:solidFill>
                <a:schemeClr val="tx1"/>
              </a:solidFill>
              <a:latin typeface="+mn-ea"/>
            </a:endParaRPr>
          </a:p>
          <a:p>
            <a:pPr algn="ctr">
              <a:spcBef>
                <a:spcPct val="50000"/>
              </a:spcBef>
              <a:buNone/>
            </a:pPr>
            <a:r>
              <a:rPr lang="en-US" sz="2000" dirty="0" smtClean="0">
                <a:solidFill>
                  <a:schemeClr val="tx1"/>
                </a:solidFill>
              </a:rPr>
              <a:t>1</a:t>
            </a:r>
            <a:r>
              <a:rPr lang="zh-CN" altLang="en-US" sz="2000" dirty="0" smtClean="0">
                <a:solidFill>
                  <a:schemeClr val="tx1"/>
                </a:solidFill>
              </a:rPr>
              <a:t>．主触头</a:t>
            </a:r>
            <a:r>
              <a:rPr lang="en-US" sz="2000" dirty="0" smtClean="0">
                <a:solidFill>
                  <a:schemeClr val="tx1"/>
                </a:solidFill>
              </a:rPr>
              <a:t>2</a:t>
            </a:r>
            <a:r>
              <a:rPr lang="zh-CN" altLang="en-US" sz="2000" dirty="0" smtClean="0">
                <a:solidFill>
                  <a:schemeClr val="tx1"/>
                </a:solidFill>
              </a:rPr>
              <a:t>．自由脱扣器 </a:t>
            </a:r>
            <a:r>
              <a:rPr lang="en-US" sz="2000" dirty="0" smtClean="0">
                <a:solidFill>
                  <a:schemeClr val="tx1"/>
                </a:solidFill>
              </a:rPr>
              <a:t>3</a:t>
            </a:r>
            <a:r>
              <a:rPr lang="zh-CN" altLang="en-US" sz="2000" dirty="0" smtClean="0">
                <a:solidFill>
                  <a:schemeClr val="tx1"/>
                </a:solidFill>
              </a:rPr>
              <a:t>．过电流脱扣器 </a:t>
            </a:r>
            <a:r>
              <a:rPr lang="en-US" sz="2000" dirty="0" smtClean="0">
                <a:solidFill>
                  <a:schemeClr val="tx1"/>
                </a:solidFill>
              </a:rPr>
              <a:t>4</a:t>
            </a:r>
            <a:r>
              <a:rPr lang="zh-CN" altLang="en-US" sz="2000" dirty="0" smtClean="0">
                <a:solidFill>
                  <a:schemeClr val="tx1"/>
                </a:solidFill>
              </a:rPr>
              <a:t>．分励脱扣器</a:t>
            </a:r>
          </a:p>
          <a:p>
            <a:pPr algn="ctr">
              <a:spcBef>
                <a:spcPct val="50000"/>
              </a:spcBef>
              <a:buNone/>
            </a:pPr>
            <a:r>
              <a:rPr lang="en-US" sz="2000" dirty="0" smtClean="0">
                <a:solidFill>
                  <a:schemeClr val="tx1"/>
                </a:solidFill>
              </a:rPr>
              <a:t>5</a:t>
            </a:r>
            <a:r>
              <a:rPr lang="zh-CN" altLang="en-US" sz="2000" dirty="0" smtClean="0">
                <a:solidFill>
                  <a:schemeClr val="tx1"/>
                </a:solidFill>
              </a:rPr>
              <a:t>．热脱扣器</a:t>
            </a:r>
            <a:r>
              <a:rPr lang="en-US" sz="2000" dirty="0" smtClean="0">
                <a:solidFill>
                  <a:schemeClr val="tx1"/>
                </a:solidFill>
              </a:rPr>
              <a:t>6</a:t>
            </a:r>
            <a:r>
              <a:rPr lang="zh-CN" altLang="en-US" sz="2000" dirty="0" smtClean="0">
                <a:solidFill>
                  <a:schemeClr val="tx1"/>
                </a:solidFill>
              </a:rPr>
              <a:t>．失压脱扣器 </a:t>
            </a:r>
            <a:r>
              <a:rPr lang="en-US" sz="2000" dirty="0" smtClean="0">
                <a:solidFill>
                  <a:schemeClr val="tx1"/>
                </a:solidFill>
              </a:rPr>
              <a:t>7</a:t>
            </a:r>
            <a:r>
              <a:rPr lang="zh-CN" altLang="en-US" sz="2000" dirty="0" smtClean="0">
                <a:solidFill>
                  <a:schemeClr val="tx1"/>
                </a:solidFill>
              </a:rPr>
              <a:t>．按钮</a:t>
            </a:r>
            <a:endParaRPr lang="en-US" altLang="zh-CN" sz="2000" dirty="0" smtClean="0">
              <a:solidFill>
                <a:schemeClr val="tx1"/>
              </a:solidFill>
              <a:latin typeface="+mn-ea"/>
            </a:endParaRPr>
          </a:p>
          <a:p>
            <a:pPr algn="ctr">
              <a:spcBef>
                <a:spcPct val="50000"/>
              </a:spcBef>
              <a:buNone/>
            </a:pPr>
            <a:r>
              <a:rPr lang="zh-CN" altLang="en-US" b="1" dirty="0" smtClean="0">
                <a:solidFill>
                  <a:schemeClr val="tx1"/>
                </a:solidFill>
                <a:ea typeface="楷体_GB2312" pitchFamily="49" charset="-122"/>
              </a:rPr>
              <a:t>塑壳式低压断路器原理图</a:t>
            </a:r>
          </a:p>
        </p:txBody>
      </p:sp>
      <p:pic>
        <p:nvPicPr>
          <p:cNvPr id="6" name="Picture 4"/>
          <p:cNvPicPr>
            <a:picLocks noChangeAspect="1" noChangeArrowheads="1"/>
          </p:cNvPicPr>
          <p:nvPr/>
        </p:nvPicPr>
        <p:blipFill>
          <a:blip r:embed="rId3"/>
          <a:srcRect b="12962"/>
          <a:stretch>
            <a:fillRect/>
          </a:stretch>
        </p:blipFill>
        <p:spPr bwMode="auto">
          <a:xfrm>
            <a:off x="1928794" y="1071546"/>
            <a:ext cx="5410200" cy="3786214"/>
          </a:xfrm>
          <a:prstGeom prst="rect">
            <a:avLst/>
          </a:prstGeom>
          <a:noFill/>
          <a:ln w="9525">
            <a:noFill/>
            <a:miter lim="800000"/>
            <a:headEnd/>
            <a:tailEnd/>
          </a:ln>
        </p:spPr>
      </p:pic>
      <p:sp>
        <p:nvSpPr>
          <p:cNvPr id="5" name="AutoShape 9"/>
          <p:cNvSpPr>
            <a:spLocks noChangeArrowheads="1"/>
          </p:cNvSpPr>
          <p:nvPr/>
        </p:nvSpPr>
        <p:spPr bwMode="auto">
          <a:xfrm>
            <a:off x="7315200" y="2057400"/>
            <a:ext cx="1447800" cy="1447800"/>
          </a:xfrm>
          <a:prstGeom prst="wedgeRoundRectCallout">
            <a:avLst>
              <a:gd name="adj1" fmla="val -81407"/>
              <a:gd name="adj2" fmla="val 46208"/>
              <a:gd name="adj3" fmla="val 16667"/>
            </a:avLst>
          </a:prstGeom>
          <a:solidFill>
            <a:schemeClr val="accent1"/>
          </a:solidFill>
          <a:ln w="9525">
            <a:noFill/>
            <a:miter lim="800000"/>
            <a:headEnd/>
            <a:tailEnd/>
          </a:ln>
        </p:spPr>
        <p:txBody>
          <a:bodyPr anchor="ctr"/>
          <a:lstStyle/>
          <a:p>
            <a:r>
              <a:rPr lang="zh-CN" altLang="en-US" sz="2000" b="1" dirty="0">
                <a:latin typeface="楷体_GB2312" pitchFamily="49" charset="-122"/>
                <a:ea typeface="楷体_GB2312" pitchFamily="49" charset="-122"/>
              </a:rPr>
              <a:t>电动机的失压保护</a:t>
            </a:r>
          </a:p>
        </p:txBody>
      </p:sp>
      <p:sp>
        <p:nvSpPr>
          <p:cNvPr id="8"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0"/>
          <p:cNvSpPr txBox="1">
            <a:spLocks/>
          </p:cNvSpPr>
          <p:nvPr/>
        </p:nvSpPr>
        <p:spPr>
          <a:xfrm>
            <a:off x="685800" y="-24"/>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20834" name="Picture 2"/>
          <p:cNvPicPr>
            <a:picLocks noChangeAspect="1" noChangeArrowheads="1"/>
          </p:cNvPicPr>
          <p:nvPr/>
        </p:nvPicPr>
        <p:blipFill>
          <a:blip r:embed="rId3"/>
          <a:srcRect/>
          <a:stretch>
            <a:fillRect/>
          </a:stretch>
        </p:blipFill>
        <p:spPr bwMode="auto">
          <a:xfrm>
            <a:off x="0" y="642918"/>
            <a:ext cx="4857752" cy="6215898"/>
          </a:xfrm>
          <a:prstGeom prst="rect">
            <a:avLst/>
          </a:prstGeom>
          <a:noFill/>
          <a:ln w="9525">
            <a:noFill/>
            <a:miter lim="800000"/>
            <a:headEnd/>
            <a:tailEnd/>
          </a:ln>
          <a:effectLst/>
        </p:spPr>
      </p:pic>
      <p:pic>
        <p:nvPicPr>
          <p:cNvPr id="120835" name="Picture 3"/>
          <p:cNvPicPr>
            <a:picLocks noChangeAspect="1" noChangeArrowheads="1"/>
          </p:cNvPicPr>
          <p:nvPr/>
        </p:nvPicPr>
        <p:blipFill>
          <a:blip r:embed="rId4"/>
          <a:srcRect/>
          <a:stretch>
            <a:fillRect/>
          </a:stretch>
        </p:blipFill>
        <p:spPr bwMode="auto">
          <a:xfrm>
            <a:off x="4786314" y="642918"/>
            <a:ext cx="4357686" cy="3357586"/>
          </a:xfrm>
          <a:prstGeom prst="rect">
            <a:avLst/>
          </a:prstGeom>
          <a:noFill/>
          <a:ln w="9525">
            <a:noFill/>
            <a:miter lim="800000"/>
            <a:headEnd/>
            <a:tailEnd/>
          </a:ln>
          <a:effectLst/>
        </p:spPr>
      </p:pic>
      <p:pic>
        <p:nvPicPr>
          <p:cNvPr id="120837" name="Picture 5"/>
          <p:cNvPicPr>
            <a:picLocks noChangeAspect="1" noChangeArrowheads="1"/>
          </p:cNvPicPr>
          <p:nvPr/>
        </p:nvPicPr>
        <p:blipFill>
          <a:blip r:embed="rId5"/>
          <a:srcRect/>
          <a:stretch>
            <a:fillRect/>
          </a:stretch>
        </p:blipFill>
        <p:spPr bwMode="auto">
          <a:xfrm>
            <a:off x="4786315" y="4000504"/>
            <a:ext cx="4357686" cy="28574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142984"/>
            <a:ext cx="7813374" cy="5000660"/>
          </a:xfrm>
          <a:prstGeom prst="rect">
            <a:avLst/>
          </a:prstGeom>
        </p:spPr>
        <p:txBody>
          <a:bodyPr vert="horz" lIns="91440" tIns="45720" rIns="91440" bIns="45720" rtlCol="0">
            <a:normAutofit/>
          </a:bodyPr>
          <a:lstStyle/>
          <a:p>
            <a:pPr marL="342900" indent="-342900" algn="l">
              <a:buFont typeface="Arial" pitchFamily="34" charset="0"/>
              <a:buChar char="•"/>
            </a:pPr>
            <a:r>
              <a:rPr lang="en-US" altLang="zh-CN" sz="2000" b="1" dirty="0" smtClean="0">
                <a:solidFill>
                  <a:schemeClr val="tx1"/>
                </a:solidFill>
                <a:latin typeface="华文细黑" pitchFamily="2" charset="-122"/>
                <a:ea typeface="华文细黑" pitchFamily="2" charset="-122"/>
              </a:rPr>
              <a:t>2  </a:t>
            </a:r>
            <a:r>
              <a:rPr lang="zh-CN" altLang="en-US" sz="2000" b="1" dirty="0" smtClean="0">
                <a:solidFill>
                  <a:schemeClr val="tx1"/>
                </a:solidFill>
                <a:latin typeface="华文细黑" pitchFamily="2" charset="-122"/>
                <a:ea typeface="华文细黑" pitchFamily="2" charset="-122"/>
              </a:rPr>
              <a:t>接触器</a:t>
            </a:r>
          </a:p>
          <a:p>
            <a:pPr marL="342900" indent="-342900" algn="l">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 功能：一种接通或切断电动机或其他负载主电路的自动切换电器</a:t>
            </a:r>
            <a:endParaRPr lang="en-US" altLang="zh-CN" sz="2000" dirty="0" smtClean="0">
              <a:solidFill>
                <a:schemeClr val="tx1"/>
              </a:solidFill>
              <a:latin typeface="华文细黑" pitchFamily="2" charset="-122"/>
              <a:ea typeface="华文细黑" pitchFamily="2" charset="-122"/>
            </a:endParaRPr>
          </a:p>
          <a:p>
            <a:pPr marL="342900" indent="-342900" algn="l">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 特点：适用于频繁操作、远距离控制强电电路</a:t>
            </a:r>
          </a:p>
          <a:p>
            <a:pPr marL="342900" indent="-342900" algn="l">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 分类：交流接触器和直流接触器</a:t>
            </a:r>
          </a:p>
          <a:p>
            <a:pPr marL="342900" indent="-342900" algn="l">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 结构：</a:t>
            </a:r>
            <a:endParaRPr lang="en-US" altLang="zh-CN" sz="2000" dirty="0" smtClean="0">
              <a:solidFill>
                <a:schemeClr val="tx1"/>
              </a:solidFill>
              <a:latin typeface="华文细黑" pitchFamily="2" charset="-122"/>
              <a:ea typeface="华文细黑" pitchFamily="2" charset="-122"/>
            </a:endParaRPr>
          </a:p>
          <a:p>
            <a:pPr marL="342900" indent="-342900" algn="l">
              <a:lnSpc>
                <a:spcPct val="150000"/>
              </a:lnSpc>
              <a:buClr>
                <a:schemeClr val="accent6"/>
              </a:buClr>
              <a:buNone/>
            </a:pPr>
            <a:r>
              <a:rPr lang="zh-CN" altLang="en-US" sz="2000" dirty="0" smtClean="0">
                <a:solidFill>
                  <a:schemeClr val="tx1"/>
                </a:solidFill>
                <a:latin typeface="华文细黑" pitchFamily="2" charset="-122"/>
                <a:ea typeface="华文细黑" pitchFamily="2" charset="-122"/>
              </a:rPr>
              <a:t>             触头系统：主触头、辅助触头、常开触头（动合触头）、常 </a:t>
            </a:r>
            <a:endParaRPr lang="en-US" altLang="zh-CN" sz="2000" dirty="0" smtClean="0">
              <a:solidFill>
                <a:schemeClr val="tx1"/>
              </a:solidFill>
              <a:latin typeface="华文细黑" pitchFamily="2" charset="-122"/>
              <a:ea typeface="华文细黑" pitchFamily="2" charset="-122"/>
            </a:endParaRPr>
          </a:p>
          <a:p>
            <a:pPr marL="342900" indent="-342900" algn="l">
              <a:lnSpc>
                <a:spcPct val="150000"/>
              </a:lnSpc>
              <a:buClr>
                <a:schemeClr val="accent6"/>
              </a:buClr>
              <a:buNone/>
            </a:pPr>
            <a:r>
              <a:rPr lang="en-US" altLang="zh-CN" sz="2000" dirty="0" smtClean="0">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                     闭触头（动断触头）</a:t>
            </a:r>
          </a:p>
          <a:p>
            <a:pPr marL="342900" indent="-342900" algn="l">
              <a:lnSpc>
                <a:spcPct val="150000"/>
              </a:lnSpc>
              <a:buClr>
                <a:schemeClr val="accent6"/>
              </a:buClr>
              <a:buNone/>
            </a:pPr>
            <a:r>
              <a:rPr lang="zh-CN" altLang="en-US" sz="2000" dirty="0" smtClean="0">
                <a:solidFill>
                  <a:schemeClr val="tx1"/>
                </a:solidFill>
                <a:latin typeface="华文细黑" pitchFamily="2" charset="-122"/>
                <a:ea typeface="华文细黑" pitchFamily="2" charset="-122"/>
              </a:rPr>
              <a:t>            电磁系统：动、静铁芯，吸引线圈和反作用弹簧 </a:t>
            </a:r>
          </a:p>
          <a:p>
            <a:pPr marL="342900" indent="-342900" algn="l">
              <a:lnSpc>
                <a:spcPct val="150000"/>
              </a:lnSpc>
              <a:buClr>
                <a:schemeClr val="accent6"/>
              </a:buClr>
              <a:buNone/>
            </a:pPr>
            <a:r>
              <a:rPr lang="zh-CN" altLang="en-US" sz="2000" dirty="0" smtClean="0">
                <a:solidFill>
                  <a:schemeClr val="tx1"/>
                </a:solidFill>
                <a:latin typeface="华文细黑" pitchFamily="2" charset="-122"/>
                <a:ea typeface="华文细黑" pitchFamily="2" charset="-122"/>
              </a:rPr>
              <a:t>            灭弧系统：灭弧罩及灭弧栅片灭弧 </a:t>
            </a:r>
            <a:endParaRPr lang="zh-CN" altLang="en-US" sz="2000" dirty="0">
              <a:solidFill>
                <a:schemeClr val="tx1"/>
              </a:solidFill>
              <a:latin typeface="华文细黑" pitchFamily="2" charset="-122"/>
              <a:ea typeface="华文细黑" pitchFamily="2" charset="-122"/>
            </a:endParaRP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
        <p:nvSpPr>
          <p:cNvPr id="9" name="矩形 8"/>
          <p:cNvSpPr/>
          <p:nvPr/>
        </p:nvSpPr>
        <p:spPr>
          <a:xfrm>
            <a:off x="3664751" y="6110607"/>
            <a:ext cx="1857388" cy="461665"/>
          </a:xfrm>
          <a:prstGeom prst="rect">
            <a:avLst/>
          </a:prstGeom>
        </p:spPr>
        <p:txBody>
          <a:bodyPr wrap="square">
            <a:spAutoFit/>
          </a:bodyPr>
          <a:lstStyle/>
          <a:p>
            <a:pPr algn="ctr"/>
            <a:r>
              <a:rPr lang="zh-CN" altLang="en-US" sz="2400" b="1" dirty="0" smtClean="0">
                <a:latin typeface="楷体_GB2312" pitchFamily="49" charset="-122"/>
                <a:ea typeface="楷体_GB2312" pitchFamily="49" charset="-122"/>
              </a:rPr>
              <a:t>交流接触器</a:t>
            </a:r>
            <a:endParaRPr lang="zh-CN" altLang="en-US" sz="2400" dirty="0"/>
          </a:p>
        </p:txBody>
      </p:sp>
      <p:pic>
        <p:nvPicPr>
          <p:cNvPr id="65537" name="Picture 1"/>
          <p:cNvPicPr>
            <a:picLocks noChangeAspect="1" noChangeArrowheads="1"/>
          </p:cNvPicPr>
          <p:nvPr/>
        </p:nvPicPr>
        <p:blipFill>
          <a:blip r:embed="rId3"/>
          <a:srcRect/>
          <a:stretch>
            <a:fillRect/>
          </a:stretch>
        </p:blipFill>
        <p:spPr bwMode="auto">
          <a:xfrm>
            <a:off x="1593049" y="1106935"/>
            <a:ext cx="6000792" cy="49298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2"/>
          <p:cNvGrpSpPr>
            <a:grpSpLocks/>
          </p:cNvGrpSpPr>
          <p:nvPr/>
        </p:nvGrpSpPr>
        <p:grpSpPr bwMode="auto">
          <a:xfrm>
            <a:off x="5913460" y="2624456"/>
            <a:ext cx="1944688" cy="2855609"/>
            <a:chOff x="0" y="0"/>
            <a:chExt cx="1225" cy="1710"/>
          </a:xfrm>
        </p:grpSpPr>
        <p:sp>
          <p:nvSpPr>
            <p:cNvPr id="69" name="Text Box 3"/>
            <p:cNvSpPr txBox="1">
              <a:spLocks noChangeArrowheads="1"/>
            </p:cNvSpPr>
            <p:nvPr/>
          </p:nvSpPr>
          <p:spPr bwMode="auto">
            <a:xfrm>
              <a:off x="745" y="408"/>
              <a:ext cx="480" cy="250"/>
            </a:xfrm>
            <a:prstGeom prst="rect">
              <a:avLst/>
            </a:prstGeom>
            <a:noFill/>
            <a:ln w="9525">
              <a:noFill/>
              <a:miter lim="800000"/>
              <a:headEnd/>
              <a:tailEnd/>
            </a:ln>
          </p:spPr>
          <p:txBody>
            <a:bodyPr>
              <a:spAutoFit/>
            </a:bodyPr>
            <a:lstStyle/>
            <a:p>
              <a:pPr algn="l">
                <a:spcBef>
                  <a:spcPct val="50000"/>
                </a:spcBef>
              </a:pPr>
              <a:r>
                <a:rPr lang="en-US" sz="2000">
                  <a:latin typeface="楷体_GB2312" pitchFamily="49" charset="-122"/>
                  <a:ea typeface="楷体_GB2312" pitchFamily="49" charset="-122"/>
                </a:rPr>
                <a:t>KM</a:t>
              </a:r>
            </a:p>
          </p:txBody>
        </p:sp>
        <p:sp>
          <p:nvSpPr>
            <p:cNvPr id="70" name="Line 4"/>
            <p:cNvSpPr>
              <a:spLocks noChangeShapeType="1"/>
            </p:cNvSpPr>
            <p:nvPr/>
          </p:nvSpPr>
          <p:spPr bwMode="auto">
            <a:xfrm>
              <a:off x="557" y="0"/>
              <a:ext cx="0" cy="480"/>
            </a:xfrm>
            <a:prstGeom prst="line">
              <a:avLst/>
            </a:prstGeom>
            <a:noFill/>
            <a:ln w="28575" cmpd="sng">
              <a:solidFill>
                <a:schemeClr val="tx1"/>
              </a:solidFill>
              <a:round/>
              <a:headEnd/>
              <a:tailEnd/>
            </a:ln>
          </p:spPr>
          <p:txBody>
            <a:bodyPr wrap="none" anchor="ctr"/>
            <a:lstStyle/>
            <a:p>
              <a:endParaRPr lang="zh-CN" altLang="en-US"/>
            </a:p>
          </p:txBody>
        </p:sp>
        <p:sp>
          <p:nvSpPr>
            <p:cNvPr id="71" name="Line 5"/>
            <p:cNvSpPr>
              <a:spLocks noChangeShapeType="1"/>
            </p:cNvSpPr>
            <p:nvPr/>
          </p:nvSpPr>
          <p:spPr bwMode="auto">
            <a:xfrm>
              <a:off x="545" y="789"/>
              <a:ext cx="0" cy="384"/>
            </a:xfrm>
            <a:prstGeom prst="line">
              <a:avLst/>
            </a:prstGeom>
            <a:noFill/>
            <a:ln w="28575" cmpd="sng">
              <a:solidFill>
                <a:schemeClr val="tx1"/>
              </a:solidFill>
              <a:round/>
              <a:headEnd/>
              <a:tailEnd/>
            </a:ln>
          </p:spPr>
          <p:txBody>
            <a:bodyPr wrap="none" anchor="ctr"/>
            <a:lstStyle/>
            <a:p>
              <a:endParaRPr lang="zh-CN" altLang="en-US"/>
            </a:p>
          </p:txBody>
        </p:sp>
        <p:sp>
          <p:nvSpPr>
            <p:cNvPr id="72" name="Line 6"/>
            <p:cNvSpPr>
              <a:spLocks noChangeShapeType="1"/>
            </p:cNvSpPr>
            <p:nvPr/>
          </p:nvSpPr>
          <p:spPr bwMode="auto">
            <a:xfrm flipV="1">
              <a:off x="545" y="408"/>
              <a:ext cx="108" cy="385"/>
            </a:xfrm>
            <a:prstGeom prst="line">
              <a:avLst/>
            </a:prstGeom>
            <a:noFill/>
            <a:ln w="28575" cmpd="sng">
              <a:solidFill>
                <a:schemeClr val="tx1"/>
              </a:solidFill>
              <a:round/>
              <a:headEnd/>
              <a:tailEnd/>
            </a:ln>
          </p:spPr>
          <p:txBody>
            <a:bodyPr wrap="none" anchor="ctr"/>
            <a:lstStyle/>
            <a:p>
              <a:endParaRPr lang="zh-CN" altLang="en-US"/>
            </a:p>
          </p:txBody>
        </p:sp>
        <p:sp>
          <p:nvSpPr>
            <p:cNvPr id="73" name="Line 7"/>
            <p:cNvSpPr>
              <a:spLocks noChangeShapeType="1"/>
            </p:cNvSpPr>
            <p:nvPr/>
          </p:nvSpPr>
          <p:spPr bwMode="auto">
            <a:xfrm>
              <a:off x="557" y="468"/>
              <a:ext cx="144" cy="0"/>
            </a:xfrm>
            <a:prstGeom prst="line">
              <a:avLst/>
            </a:prstGeom>
            <a:noFill/>
            <a:ln w="28575" cmpd="sng">
              <a:solidFill>
                <a:schemeClr val="tx1"/>
              </a:solidFill>
              <a:round/>
              <a:headEnd/>
              <a:tailEnd/>
            </a:ln>
          </p:spPr>
          <p:txBody>
            <a:bodyPr wrap="none" anchor="ctr"/>
            <a:lstStyle/>
            <a:p>
              <a:endParaRPr lang="zh-CN" altLang="en-US"/>
            </a:p>
          </p:txBody>
        </p:sp>
        <p:sp>
          <p:nvSpPr>
            <p:cNvPr id="74" name="Text Box 8"/>
            <p:cNvSpPr txBox="1">
              <a:spLocks noChangeArrowheads="1"/>
            </p:cNvSpPr>
            <p:nvPr/>
          </p:nvSpPr>
          <p:spPr bwMode="auto">
            <a:xfrm>
              <a:off x="0" y="1460"/>
              <a:ext cx="1134" cy="250"/>
            </a:xfrm>
            <a:prstGeom prst="rect">
              <a:avLst/>
            </a:prstGeom>
            <a:noFill/>
            <a:ln w="9525">
              <a:noFill/>
              <a:miter lim="800000"/>
              <a:headEnd/>
              <a:tailEnd/>
            </a:ln>
          </p:spPr>
          <p:txBody>
            <a:bodyPr>
              <a:spAutoFit/>
            </a:bodyPr>
            <a:lstStyle/>
            <a:p>
              <a:pPr>
                <a:spcBef>
                  <a:spcPct val="50000"/>
                </a:spcBef>
              </a:pPr>
              <a:r>
                <a:rPr lang="zh-CN" altLang="en-US" sz="2000">
                  <a:latin typeface="楷体_GB2312" pitchFamily="49" charset="-122"/>
                  <a:ea typeface="楷体_GB2312" pitchFamily="49" charset="-122"/>
                </a:rPr>
                <a:t>常闭辅助触点</a:t>
              </a:r>
            </a:p>
          </p:txBody>
        </p:sp>
      </p:grpSp>
      <p:grpSp>
        <p:nvGrpSpPr>
          <p:cNvPr id="75" name="Group 9"/>
          <p:cNvGrpSpPr>
            <a:grpSpLocks/>
          </p:cNvGrpSpPr>
          <p:nvPr/>
        </p:nvGrpSpPr>
        <p:grpSpPr bwMode="auto">
          <a:xfrm>
            <a:off x="1142976" y="2628907"/>
            <a:ext cx="1619250" cy="2836871"/>
            <a:chOff x="0" y="0"/>
            <a:chExt cx="1020" cy="1656"/>
          </a:xfrm>
        </p:grpSpPr>
        <p:grpSp>
          <p:nvGrpSpPr>
            <p:cNvPr id="76" name="Group 10"/>
            <p:cNvGrpSpPr>
              <a:grpSpLocks/>
            </p:cNvGrpSpPr>
            <p:nvPr/>
          </p:nvGrpSpPr>
          <p:grpSpPr bwMode="auto">
            <a:xfrm>
              <a:off x="90" y="0"/>
              <a:ext cx="363" cy="1081"/>
              <a:chOff x="0" y="0"/>
              <a:chExt cx="363" cy="1081"/>
            </a:xfrm>
          </p:grpSpPr>
          <p:sp>
            <p:nvSpPr>
              <p:cNvPr id="79" name="Line 11"/>
              <p:cNvSpPr>
                <a:spLocks noChangeShapeType="1"/>
              </p:cNvSpPr>
              <p:nvPr/>
            </p:nvSpPr>
            <p:spPr bwMode="auto">
              <a:xfrm>
                <a:off x="182" y="0"/>
                <a:ext cx="0" cy="454"/>
              </a:xfrm>
              <a:prstGeom prst="line">
                <a:avLst/>
              </a:prstGeom>
              <a:noFill/>
              <a:ln w="28575" cmpd="sng">
                <a:solidFill>
                  <a:schemeClr val="tx1"/>
                </a:solidFill>
                <a:round/>
                <a:headEnd/>
                <a:tailEnd/>
              </a:ln>
            </p:spPr>
            <p:txBody>
              <a:bodyPr wrap="none" anchor="ctr"/>
              <a:lstStyle/>
              <a:p>
                <a:endParaRPr lang="zh-CN" altLang="en-US"/>
              </a:p>
            </p:txBody>
          </p:sp>
          <p:sp>
            <p:nvSpPr>
              <p:cNvPr id="80" name="Rectangle 12"/>
              <p:cNvSpPr>
                <a:spLocks noChangeArrowheads="1"/>
              </p:cNvSpPr>
              <p:nvPr/>
            </p:nvSpPr>
            <p:spPr bwMode="auto">
              <a:xfrm>
                <a:off x="0" y="453"/>
                <a:ext cx="363" cy="182"/>
              </a:xfrm>
              <a:prstGeom prst="rect">
                <a:avLst/>
              </a:prstGeom>
              <a:noFill/>
              <a:ln w="28575" cmpd="sng">
                <a:solidFill>
                  <a:schemeClr val="tx1"/>
                </a:solidFill>
                <a:miter lim="800000"/>
                <a:headEnd/>
                <a:tailEnd/>
              </a:ln>
            </p:spPr>
            <p:txBody>
              <a:bodyPr wrap="none" anchor="ctr"/>
              <a:lstStyle/>
              <a:p>
                <a:endParaRPr lang="zh-CN" altLang="en-US"/>
              </a:p>
            </p:txBody>
          </p:sp>
          <p:sp>
            <p:nvSpPr>
              <p:cNvPr id="81" name="Line 13"/>
              <p:cNvSpPr>
                <a:spLocks noChangeShapeType="1"/>
              </p:cNvSpPr>
              <p:nvPr/>
            </p:nvSpPr>
            <p:spPr bwMode="auto">
              <a:xfrm>
                <a:off x="182" y="635"/>
                <a:ext cx="8" cy="446"/>
              </a:xfrm>
              <a:prstGeom prst="line">
                <a:avLst/>
              </a:prstGeom>
              <a:noFill/>
              <a:ln w="28575" cmpd="sng">
                <a:solidFill>
                  <a:schemeClr val="tx1"/>
                </a:solidFill>
                <a:round/>
                <a:headEnd/>
                <a:tailEnd/>
              </a:ln>
            </p:spPr>
            <p:txBody>
              <a:bodyPr wrap="none" anchor="ctr"/>
              <a:lstStyle/>
              <a:p>
                <a:endParaRPr lang="zh-CN" altLang="en-US"/>
              </a:p>
            </p:txBody>
          </p:sp>
        </p:grpSp>
        <p:sp>
          <p:nvSpPr>
            <p:cNvPr id="77" name="Text Box 14"/>
            <p:cNvSpPr txBox="1">
              <a:spLocks noChangeArrowheads="1"/>
            </p:cNvSpPr>
            <p:nvPr/>
          </p:nvSpPr>
          <p:spPr bwMode="auto">
            <a:xfrm>
              <a:off x="0" y="1406"/>
              <a:ext cx="545" cy="250"/>
            </a:xfrm>
            <a:prstGeom prst="rect">
              <a:avLst/>
            </a:prstGeom>
            <a:noFill/>
            <a:ln w="9525">
              <a:noFill/>
              <a:miter lim="800000"/>
              <a:headEnd/>
              <a:tailEnd/>
            </a:ln>
          </p:spPr>
          <p:txBody>
            <a:bodyPr>
              <a:spAutoFit/>
            </a:bodyPr>
            <a:lstStyle/>
            <a:p>
              <a:pPr>
                <a:spcBef>
                  <a:spcPct val="50000"/>
                </a:spcBef>
              </a:pPr>
              <a:r>
                <a:rPr lang="zh-CN" altLang="en-US" sz="2000" dirty="0">
                  <a:latin typeface="楷体_GB2312" pitchFamily="49" charset="-122"/>
                  <a:ea typeface="楷体_GB2312" pitchFamily="49" charset="-122"/>
                </a:rPr>
                <a:t>线圈</a:t>
              </a:r>
            </a:p>
          </p:txBody>
        </p:sp>
        <p:sp>
          <p:nvSpPr>
            <p:cNvPr id="78" name="Text Box 15"/>
            <p:cNvSpPr txBox="1">
              <a:spLocks noChangeArrowheads="1"/>
            </p:cNvSpPr>
            <p:nvPr/>
          </p:nvSpPr>
          <p:spPr bwMode="auto">
            <a:xfrm>
              <a:off x="540" y="425"/>
              <a:ext cx="480" cy="250"/>
            </a:xfrm>
            <a:prstGeom prst="rect">
              <a:avLst/>
            </a:prstGeom>
            <a:noFill/>
            <a:ln w="9525">
              <a:noFill/>
              <a:miter lim="800000"/>
              <a:headEnd/>
              <a:tailEnd/>
            </a:ln>
          </p:spPr>
          <p:txBody>
            <a:bodyPr>
              <a:spAutoFit/>
            </a:bodyPr>
            <a:lstStyle/>
            <a:p>
              <a:pPr algn="l">
                <a:spcBef>
                  <a:spcPct val="50000"/>
                </a:spcBef>
              </a:pPr>
              <a:r>
                <a:rPr lang="en-US" sz="2000" dirty="0">
                  <a:latin typeface="楷体_GB2312" pitchFamily="49" charset="-122"/>
                  <a:ea typeface="楷体_GB2312" pitchFamily="49" charset="-122"/>
                </a:rPr>
                <a:t>KM</a:t>
              </a:r>
            </a:p>
          </p:txBody>
        </p:sp>
      </p:grpSp>
      <p:grpSp>
        <p:nvGrpSpPr>
          <p:cNvPr id="82" name="Group 16"/>
          <p:cNvGrpSpPr>
            <a:grpSpLocks/>
          </p:cNvGrpSpPr>
          <p:nvPr/>
        </p:nvGrpSpPr>
        <p:grpSpPr bwMode="auto">
          <a:xfrm>
            <a:off x="2654277" y="2623383"/>
            <a:ext cx="1482725" cy="2877319"/>
            <a:chOff x="0" y="0"/>
            <a:chExt cx="934" cy="1723"/>
          </a:xfrm>
        </p:grpSpPr>
        <p:sp>
          <p:nvSpPr>
            <p:cNvPr id="83" name="Line 17"/>
            <p:cNvSpPr>
              <a:spLocks noChangeShapeType="1"/>
            </p:cNvSpPr>
            <p:nvPr/>
          </p:nvSpPr>
          <p:spPr bwMode="auto">
            <a:xfrm>
              <a:off x="363" y="0"/>
              <a:ext cx="0" cy="480"/>
            </a:xfrm>
            <a:prstGeom prst="line">
              <a:avLst/>
            </a:prstGeom>
            <a:noFill/>
            <a:ln w="28575" cmpd="sng">
              <a:solidFill>
                <a:schemeClr val="tx1"/>
              </a:solidFill>
              <a:round/>
              <a:headEnd/>
              <a:tailEnd/>
            </a:ln>
          </p:spPr>
          <p:txBody>
            <a:bodyPr wrap="none" anchor="ctr"/>
            <a:lstStyle/>
            <a:p>
              <a:endParaRPr lang="zh-CN" altLang="en-US"/>
            </a:p>
          </p:txBody>
        </p:sp>
        <p:sp>
          <p:nvSpPr>
            <p:cNvPr id="84" name="Line 18"/>
            <p:cNvSpPr>
              <a:spLocks noChangeShapeType="1"/>
            </p:cNvSpPr>
            <p:nvPr/>
          </p:nvSpPr>
          <p:spPr bwMode="auto">
            <a:xfrm>
              <a:off x="348" y="777"/>
              <a:ext cx="0" cy="384"/>
            </a:xfrm>
            <a:prstGeom prst="line">
              <a:avLst/>
            </a:prstGeom>
            <a:noFill/>
            <a:ln w="28575" cmpd="sng">
              <a:solidFill>
                <a:schemeClr val="tx1"/>
              </a:solidFill>
              <a:round/>
              <a:headEnd/>
              <a:tailEnd/>
            </a:ln>
          </p:spPr>
          <p:txBody>
            <a:bodyPr wrap="none" anchor="ctr"/>
            <a:lstStyle/>
            <a:p>
              <a:endParaRPr lang="zh-CN" altLang="en-US"/>
            </a:p>
          </p:txBody>
        </p:sp>
        <p:sp>
          <p:nvSpPr>
            <p:cNvPr id="85" name="Line 19"/>
            <p:cNvSpPr>
              <a:spLocks noChangeShapeType="1"/>
            </p:cNvSpPr>
            <p:nvPr/>
          </p:nvSpPr>
          <p:spPr bwMode="auto">
            <a:xfrm flipH="1" flipV="1">
              <a:off x="255" y="408"/>
              <a:ext cx="96" cy="385"/>
            </a:xfrm>
            <a:prstGeom prst="line">
              <a:avLst/>
            </a:prstGeom>
            <a:noFill/>
            <a:ln w="28575" cmpd="sng">
              <a:solidFill>
                <a:schemeClr val="tx1"/>
              </a:solidFill>
              <a:round/>
              <a:headEnd/>
              <a:tailEnd/>
            </a:ln>
          </p:spPr>
          <p:txBody>
            <a:bodyPr wrap="none" anchor="ctr"/>
            <a:lstStyle/>
            <a:p>
              <a:endParaRPr lang="zh-CN" altLang="en-US"/>
            </a:p>
          </p:txBody>
        </p:sp>
        <p:sp>
          <p:nvSpPr>
            <p:cNvPr id="86" name="Freeform 20"/>
            <p:cNvSpPr>
              <a:spLocks/>
            </p:cNvSpPr>
            <p:nvPr/>
          </p:nvSpPr>
          <p:spPr bwMode="auto">
            <a:xfrm>
              <a:off x="324" y="312"/>
              <a:ext cx="34" cy="158"/>
            </a:xfrm>
            <a:custGeom>
              <a:avLst/>
              <a:gdLst>
                <a:gd name="T0" fmla="*/ 48 w 48"/>
                <a:gd name="T1" fmla="*/ 0 h 96"/>
                <a:gd name="T2" fmla="*/ 0 w 48"/>
                <a:gd name="T3" fmla="*/ 48 h 96"/>
                <a:gd name="T4" fmla="*/ 48 w 48"/>
                <a:gd name="T5" fmla="*/ 96 h 96"/>
                <a:gd name="T6" fmla="*/ 0 60000 65536"/>
                <a:gd name="T7" fmla="*/ 0 60000 65536"/>
                <a:gd name="T8" fmla="*/ 0 60000 65536"/>
                <a:gd name="T9" fmla="*/ 0 w 48"/>
                <a:gd name="T10" fmla="*/ 0 h 96"/>
                <a:gd name="T11" fmla="*/ 48 w 48"/>
                <a:gd name="T12" fmla="*/ 96 h 96"/>
              </a:gdLst>
              <a:ahLst/>
              <a:cxnLst>
                <a:cxn ang="T6">
                  <a:pos x="T0" y="T1"/>
                </a:cxn>
                <a:cxn ang="T7">
                  <a:pos x="T2" y="T3"/>
                </a:cxn>
                <a:cxn ang="T8">
                  <a:pos x="T4" y="T5"/>
                </a:cxn>
              </a:cxnLst>
              <a:rect l="T9" t="T10" r="T11" b="T12"/>
              <a:pathLst>
                <a:path w="48" h="96">
                  <a:moveTo>
                    <a:pt x="48" y="0"/>
                  </a:moveTo>
                  <a:cubicBezTo>
                    <a:pt x="24" y="16"/>
                    <a:pt x="0" y="32"/>
                    <a:pt x="0" y="48"/>
                  </a:cubicBezTo>
                  <a:cubicBezTo>
                    <a:pt x="0" y="64"/>
                    <a:pt x="40" y="88"/>
                    <a:pt x="48" y="96"/>
                  </a:cubicBezTo>
                </a:path>
              </a:pathLst>
            </a:custGeom>
            <a:noFill/>
            <a:ln w="19050" cmpd="sng">
              <a:solidFill>
                <a:schemeClr val="tx1"/>
              </a:solidFill>
              <a:miter lim="800000"/>
              <a:headEnd/>
              <a:tailEnd/>
            </a:ln>
          </p:spPr>
          <p:txBody>
            <a:bodyPr wrap="none" anchor="ctr"/>
            <a:lstStyle/>
            <a:p>
              <a:endParaRPr lang="zh-CN" altLang="en-US"/>
            </a:p>
          </p:txBody>
        </p:sp>
        <p:sp>
          <p:nvSpPr>
            <p:cNvPr id="87" name="Text Box 21"/>
            <p:cNvSpPr txBox="1">
              <a:spLocks noChangeArrowheads="1"/>
            </p:cNvSpPr>
            <p:nvPr/>
          </p:nvSpPr>
          <p:spPr bwMode="auto">
            <a:xfrm>
              <a:off x="0" y="1473"/>
              <a:ext cx="635" cy="250"/>
            </a:xfrm>
            <a:prstGeom prst="rect">
              <a:avLst/>
            </a:prstGeom>
            <a:noFill/>
            <a:ln w="9525">
              <a:noFill/>
              <a:miter lim="800000"/>
              <a:headEnd/>
              <a:tailEnd/>
            </a:ln>
          </p:spPr>
          <p:txBody>
            <a:bodyPr>
              <a:spAutoFit/>
            </a:bodyPr>
            <a:lstStyle/>
            <a:p>
              <a:pPr>
                <a:spcBef>
                  <a:spcPct val="50000"/>
                </a:spcBef>
              </a:pPr>
              <a:r>
                <a:rPr lang="zh-CN" altLang="en-US" sz="2000" dirty="0">
                  <a:latin typeface="楷体_GB2312" pitchFamily="49" charset="-122"/>
                  <a:ea typeface="楷体_GB2312" pitchFamily="49" charset="-122"/>
                </a:rPr>
                <a:t>主触点</a:t>
              </a:r>
            </a:p>
          </p:txBody>
        </p:sp>
        <p:sp>
          <p:nvSpPr>
            <p:cNvPr id="88" name="Text Box 22"/>
            <p:cNvSpPr txBox="1">
              <a:spLocks noChangeArrowheads="1"/>
            </p:cNvSpPr>
            <p:nvPr/>
          </p:nvSpPr>
          <p:spPr bwMode="auto">
            <a:xfrm>
              <a:off x="454" y="408"/>
              <a:ext cx="480" cy="250"/>
            </a:xfrm>
            <a:prstGeom prst="rect">
              <a:avLst/>
            </a:prstGeom>
            <a:noFill/>
            <a:ln w="9525">
              <a:noFill/>
              <a:miter lim="800000"/>
              <a:headEnd/>
              <a:tailEnd/>
            </a:ln>
          </p:spPr>
          <p:txBody>
            <a:bodyPr>
              <a:spAutoFit/>
            </a:bodyPr>
            <a:lstStyle/>
            <a:p>
              <a:pPr algn="l">
                <a:spcBef>
                  <a:spcPct val="50000"/>
                </a:spcBef>
              </a:pPr>
              <a:r>
                <a:rPr lang="en-US" sz="2000">
                  <a:latin typeface="楷体_GB2312" pitchFamily="49" charset="-122"/>
                  <a:ea typeface="楷体_GB2312" pitchFamily="49" charset="-122"/>
                </a:rPr>
                <a:t>KM</a:t>
              </a:r>
            </a:p>
          </p:txBody>
        </p:sp>
      </p:grpSp>
      <p:grpSp>
        <p:nvGrpSpPr>
          <p:cNvPr id="89" name="Group 23"/>
          <p:cNvGrpSpPr>
            <a:grpSpLocks/>
          </p:cNvGrpSpPr>
          <p:nvPr/>
        </p:nvGrpSpPr>
        <p:grpSpPr bwMode="auto">
          <a:xfrm>
            <a:off x="3913197" y="2623382"/>
            <a:ext cx="2087563" cy="2877319"/>
            <a:chOff x="0" y="0"/>
            <a:chExt cx="1315" cy="1769"/>
          </a:xfrm>
        </p:grpSpPr>
        <p:sp>
          <p:nvSpPr>
            <p:cNvPr id="90" name="Line 24"/>
            <p:cNvSpPr>
              <a:spLocks noChangeShapeType="1"/>
            </p:cNvSpPr>
            <p:nvPr/>
          </p:nvSpPr>
          <p:spPr bwMode="auto">
            <a:xfrm>
              <a:off x="697" y="0"/>
              <a:ext cx="0" cy="480"/>
            </a:xfrm>
            <a:prstGeom prst="line">
              <a:avLst/>
            </a:prstGeom>
            <a:noFill/>
            <a:ln w="28575" cmpd="sng">
              <a:solidFill>
                <a:schemeClr val="tx1"/>
              </a:solidFill>
              <a:round/>
              <a:headEnd/>
              <a:tailEnd/>
            </a:ln>
          </p:spPr>
          <p:txBody>
            <a:bodyPr wrap="none" anchor="ctr"/>
            <a:lstStyle/>
            <a:p>
              <a:endParaRPr lang="zh-CN" altLang="en-US"/>
            </a:p>
          </p:txBody>
        </p:sp>
        <p:sp>
          <p:nvSpPr>
            <p:cNvPr id="91" name="Line 25"/>
            <p:cNvSpPr>
              <a:spLocks noChangeShapeType="1"/>
            </p:cNvSpPr>
            <p:nvPr/>
          </p:nvSpPr>
          <p:spPr bwMode="auto">
            <a:xfrm>
              <a:off x="685" y="789"/>
              <a:ext cx="0" cy="384"/>
            </a:xfrm>
            <a:prstGeom prst="line">
              <a:avLst/>
            </a:prstGeom>
            <a:noFill/>
            <a:ln w="28575" cmpd="sng">
              <a:solidFill>
                <a:schemeClr val="tx1"/>
              </a:solidFill>
              <a:round/>
              <a:headEnd/>
              <a:tailEnd/>
            </a:ln>
          </p:spPr>
          <p:txBody>
            <a:bodyPr wrap="none" anchor="ctr"/>
            <a:lstStyle/>
            <a:p>
              <a:endParaRPr lang="zh-CN" altLang="en-US"/>
            </a:p>
          </p:txBody>
        </p:sp>
        <p:sp>
          <p:nvSpPr>
            <p:cNvPr id="92" name="Line 26"/>
            <p:cNvSpPr>
              <a:spLocks noChangeShapeType="1"/>
            </p:cNvSpPr>
            <p:nvPr/>
          </p:nvSpPr>
          <p:spPr bwMode="auto">
            <a:xfrm flipH="1" flipV="1">
              <a:off x="589" y="408"/>
              <a:ext cx="96" cy="385"/>
            </a:xfrm>
            <a:prstGeom prst="line">
              <a:avLst/>
            </a:prstGeom>
            <a:noFill/>
            <a:ln w="28575" cmpd="sng">
              <a:solidFill>
                <a:schemeClr val="tx1"/>
              </a:solidFill>
              <a:round/>
              <a:headEnd/>
              <a:tailEnd/>
            </a:ln>
          </p:spPr>
          <p:txBody>
            <a:bodyPr wrap="none" anchor="ctr"/>
            <a:lstStyle/>
            <a:p>
              <a:endParaRPr lang="zh-CN" altLang="en-US"/>
            </a:p>
          </p:txBody>
        </p:sp>
        <p:sp>
          <p:nvSpPr>
            <p:cNvPr id="93" name="Text Box 27"/>
            <p:cNvSpPr txBox="1">
              <a:spLocks noChangeArrowheads="1"/>
            </p:cNvSpPr>
            <p:nvPr/>
          </p:nvSpPr>
          <p:spPr bwMode="auto">
            <a:xfrm>
              <a:off x="0" y="1519"/>
              <a:ext cx="1315" cy="250"/>
            </a:xfrm>
            <a:prstGeom prst="rect">
              <a:avLst/>
            </a:prstGeom>
            <a:noFill/>
            <a:ln w="9525">
              <a:noFill/>
              <a:miter lim="800000"/>
              <a:headEnd/>
              <a:tailEnd/>
            </a:ln>
          </p:spPr>
          <p:txBody>
            <a:bodyPr>
              <a:spAutoFit/>
            </a:bodyPr>
            <a:lstStyle/>
            <a:p>
              <a:pPr>
                <a:spcBef>
                  <a:spcPct val="50000"/>
                </a:spcBef>
              </a:pPr>
              <a:r>
                <a:rPr lang="zh-CN" altLang="en-US" sz="2000">
                  <a:latin typeface="楷体_GB2312" pitchFamily="49" charset="-122"/>
                  <a:ea typeface="楷体_GB2312" pitchFamily="49" charset="-122"/>
                </a:rPr>
                <a:t>常开辅助触点</a:t>
              </a:r>
            </a:p>
          </p:txBody>
        </p:sp>
        <p:sp>
          <p:nvSpPr>
            <p:cNvPr id="94" name="Text Box 28"/>
            <p:cNvSpPr txBox="1">
              <a:spLocks noChangeArrowheads="1"/>
            </p:cNvSpPr>
            <p:nvPr/>
          </p:nvSpPr>
          <p:spPr bwMode="auto">
            <a:xfrm>
              <a:off x="771" y="454"/>
              <a:ext cx="480" cy="250"/>
            </a:xfrm>
            <a:prstGeom prst="rect">
              <a:avLst/>
            </a:prstGeom>
            <a:noFill/>
            <a:ln w="9525">
              <a:noFill/>
              <a:miter lim="800000"/>
              <a:headEnd/>
              <a:tailEnd/>
            </a:ln>
          </p:spPr>
          <p:txBody>
            <a:bodyPr>
              <a:spAutoFit/>
            </a:bodyPr>
            <a:lstStyle/>
            <a:p>
              <a:pPr algn="l">
                <a:spcBef>
                  <a:spcPct val="50000"/>
                </a:spcBef>
              </a:pPr>
              <a:r>
                <a:rPr lang="en-US" sz="2000">
                  <a:latin typeface="楷体_GB2312" pitchFamily="49" charset="-122"/>
                  <a:ea typeface="楷体_GB2312" pitchFamily="49" charset="-122"/>
                </a:rPr>
                <a:t>KM</a:t>
              </a:r>
            </a:p>
          </p:txBody>
        </p:sp>
      </p:grpSp>
      <p:sp>
        <p:nvSpPr>
          <p:cNvPr id="96" name="矩形 95"/>
          <p:cNvSpPr/>
          <p:nvPr/>
        </p:nvSpPr>
        <p:spPr>
          <a:xfrm>
            <a:off x="857224" y="1643050"/>
            <a:ext cx="2571768" cy="461665"/>
          </a:xfrm>
          <a:prstGeom prst="rect">
            <a:avLst/>
          </a:prstGeom>
        </p:spPr>
        <p:txBody>
          <a:bodyPr wrap="square">
            <a:spAutoFit/>
          </a:bodyPr>
          <a:lstStyle/>
          <a:p>
            <a:r>
              <a:rPr lang="zh-CN" altLang="en-US" sz="2400" b="1" dirty="0" smtClean="0">
                <a:latin typeface="华文细黑" pitchFamily="2" charset="-122"/>
                <a:ea typeface="华文细黑" pitchFamily="2" charset="-122"/>
              </a:rPr>
              <a:t>接触器的符号</a:t>
            </a:r>
            <a:endParaRPr lang="zh-CN" altLang="en-US" sz="2400" dirty="0">
              <a:latin typeface="华文细黑" pitchFamily="2" charset="-122"/>
              <a:ea typeface="华文细黑" pitchFamily="2" charset="-122"/>
            </a:endParaRPr>
          </a:p>
        </p:txBody>
      </p:sp>
      <p:sp>
        <p:nvSpPr>
          <p:cNvPr id="30"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1" name="Group 3"/>
          <p:cNvGrpSpPr>
            <a:grpSpLocks/>
          </p:cNvGrpSpPr>
          <p:nvPr/>
        </p:nvGrpSpPr>
        <p:grpSpPr bwMode="auto">
          <a:xfrm>
            <a:off x="684213" y="1412875"/>
            <a:ext cx="7556500" cy="4572000"/>
            <a:chOff x="0" y="0"/>
            <a:chExt cx="4896" cy="3154"/>
          </a:xfrm>
        </p:grpSpPr>
        <p:pic>
          <p:nvPicPr>
            <p:cNvPr id="222" name="Picture 8" descr="app00010"/>
            <p:cNvPicPr>
              <a:picLocks noChangeAspect="1" noChangeArrowheads="1"/>
            </p:cNvPicPr>
            <p:nvPr/>
          </p:nvPicPr>
          <p:blipFill>
            <a:blip r:embed="rId3">
              <a:lum contrast="72000"/>
            </a:blip>
            <a:srcRect/>
            <a:stretch>
              <a:fillRect/>
            </a:stretch>
          </p:blipFill>
          <p:spPr bwMode="auto">
            <a:xfrm>
              <a:off x="0" y="0"/>
              <a:ext cx="4896" cy="2916"/>
            </a:xfrm>
            <a:prstGeom prst="rect">
              <a:avLst/>
            </a:prstGeom>
            <a:noFill/>
            <a:ln w="9525">
              <a:noFill/>
              <a:miter lim="800000"/>
              <a:headEnd/>
              <a:tailEnd/>
            </a:ln>
          </p:spPr>
        </p:pic>
        <p:sp>
          <p:nvSpPr>
            <p:cNvPr id="223" name="Text Box 9"/>
            <p:cNvSpPr txBox="1">
              <a:spLocks noChangeArrowheads="1"/>
            </p:cNvSpPr>
            <p:nvPr/>
          </p:nvSpPr>
          <p:spPr bwMode="auto">
            <a:xfrm>
              <a:off x="0" y="2880"/>
              <a:ext cx="4896" cy="274"/>
            </a:xfrm>
            <a:prstGeom prst="rect">
              <a:avLst/>
            </a:prstGeom>
            <a:solidFill>
              <a:schemeClr val="bg1"/>
            </a:solidFill>
            <a:ln w="9525">
              <a:noFill/>
              <a:miter lim="800000"/>
              <a:headEnd/>
              <a:tailEnd/>
            </a:ln>
          </p:spPr>
          <p:txBody>
            <a:bodyPr>
              <a:spAutoFit/>
            </a:bodyPr>
            <a:lstStyle/>
            <a:p>
              <a:pPr>
                <a:spcBef>
                  <a:spcPct val="50000"/>
                </a:spcBef>
              </a:pPr>
              <a:r>
                <a:rPr lang="zh-CN" altLang="en-US" sz="2000" b="1" dirty="0" smtClean="0">
                  <a:ea typeface="楷体_GB2312" pitchFamily="49" charset="-122"/>
                </a:rPr>
                <a:t>                                              交流接触器</a:t>
              </a:r>
              <a:r>
                <a:rPr lang="zh-CN" altLang="en-US" sz="2000" b="1" dirty="0">
                  <a:ea typeface="楷体_GB2312" pitchFamily="49" charset="-122"/>
                </a:rPr>
                <a:t>结构图</a:t>
              </a:r>
            </a:p>
          </p:txBody>
        </p:sp>
      </p:grpSp>
      <p:grpSp>
        <p:nvGrpSpPr>
          <p:cNvPr id="224" name="Group 6"/>
          <p:cNvGrpSpPr>
            <a:grpSpLocks/>
          </p:cNvGrpSpPr>
          <p:nvPr/>
        </p:nvGrpSpPr>
        <p:grpSpPr bwMode="auto">
          <a:xfrm>
            <a:off x="3492500" y="1412875"/>
            <a:ext cx="5040313" cy="2159000"/>
            <a:chOff x="0" y="0"/>
            <a:chExt cx="3175" cy="1360"/>
          </a:xfrm>
        </p:grpSpPr>
        <p:sp>
          <p:nvSpPr>
            <p:cNvPr id="225" name="AutoShape 10"/>
            <p:cNvSpPr>
              <a:spLocks noChangeArrowheads="1"/>
            </p:cNvSpPr>
            <p:nvPr/>
          </p:nvSpPr>
          <p:spPr bwMode="auto">
            <a:xfrm>
              <a:off x="2041" y="0"/>
              <a:ext cx="816" cy="272"/>
            </a:xfrm>
            <a:prstGeom prst="wedgeRoundRectCallout">
              <a:avLst>
                <a:gd name="adj1" fmla="val -95588"/>
                <a:gd name="adj2" fmla="val 58454"/>
                <a:gd name="adj3" fmla="val 16667"/>
              </a:avLst>
            </a:prstGeom>
            <a:solidFill>
              <a:srgbClr val="33CCCC"/>
            </a:solidFill>
            <a:ln w="9525" cmpd="sng">
              <a:solidFill>
                <a:schemeClr val="tx1"/>
              </a:solidFill>
              <a:miter lim="800000"/>
              <a:headEnd/>
              <a:tailEnd/>
            </a:ln>
          </p:spPr>
          <p:txBody>
            <a:bodyPr/>
            <a:lstStyle/>
            <a:p>
              <a:r>
                <a:rPr lang="zh-CN" altLang="en-US" sz="2000">
                  <a:latin typeface="Arial" pitchFamily="34" charset="0"/>
                  <a:ea typeface="楷体_GB2312" pitchFamily="49" charset="-122"/>
                </a:rPr>
                <a:t>主触头</a:t>
              </a:r>
            </a:p>
          </p:txBody>
        </p:sp>
        <p:sp>
          <p:nvSpPr>
            <p:cNvPr id="226" name="AutoShape 11"/>
            <p:cNvSpPr>
              <a:spLocks noChangeArrowheads="1"/>
            </p:cNvSpPr>
            <p:nvPr/>
          </p:nvSpPr>
          <p:spPr bwMode="auto">
            <a:xfrm>
              <a:off x="0" y="635"/>
              <a:ext cx="1179" cy="272"/>
            </a:xfrm>
            <a:prstGeom prst="wedgeRoundRectCallout">
              <a:avLst>
                <a:gd name="adj1" fmla="val 52968"/>
                <a:gd name="adj2" fmla="val 86764"/>
                <a:gd name="adj3" fmla="val 16667"/>
              </a:avLst>
            </a:prstGeom>
            <a:solidFill>
              <a:srgbClr val="33CCCC"/>
            </a:solidFill>
            <a:ln w="9525" cmpd="sng">
              <a:solidFill>
                <a:schemeClr val="tx1"/>
              </a:solidFill>
              <a:miter lim="800000"/>
              <a:headEnd/>
              <a:tailEnd/>
            </a:ln>
          </p:spPr>
          <p:txBody>
            <a:bodyPr/>
            <a:lstStyle/>
            <a:p>
              <a:r>
                <a:rPr lang="zh-CN" altLang="en-US" sz="2000">
                  <a:latin typeface="Arial" pitchFamily="34" charset="0"/>
                  <a:ea typeface="楷体_GB2312" pitchFamily="49" charset="-122"/>
                </a:rPr>
                <a:t>常闭辅助触头</a:t>
              </a:r>
            </a:p>
          </p:txBody>
        </p:sp>
        <p:sp>
          <p:nvSpPr>
            <p:cNvPr id="227" name="AutoShape 12"/>
            <p:cNvSpPr>
              <a:spLocks noChangeArrowheads="1"/>
            </p:cNvSpPr>
            <p:nvPr/>
          </p:nvSpPr>
          <p:spPr bwMode="auto">
            <a:xfrm>
              <a:off x="1950" y="1043"/>
              <a:ext cx="1225" cy="317"/>
            </a:xfrm>
            <a:prstGeom prst="wedgeRoundRectCallout">
              <a:avLst>
                <a:gd name="adj1" fmla="val -80449"/>
                <a:gd name="adj2" fmla="val 61356"/>
                <a:gd name="adj3" fmla="val 16667"/>
              </a:avLst>
            </a:prstGeom>
            <a:solidFill>
              <a:srgbClr val="33CCCC"/>
            </a:solidFill>
            <a:ln w="9525" cmpd="sng">
              <a:solidFill>
                <a:schemeClr val="tx1"/>
              </a:solidFill>
              <a:miter lim="800000"/>
              <a:headEnd/>
              <a:tailEnd/>
            </a:ln>
          </p:spPr>
          <p:txBody>
            <a:bodyPr/>
            <a:lstStyle/>
            <a:p>
              <a:r>
                <a:rPr lang="zh-CN" altLang="en-US" sz="2000">
                  <a:latin typeface="Arial" pitchFamily="34" charset="0"/>
                  <a:ea typeface="楷体_GB2312" pitchFamily="49" charset="-122"/>
                </a:rPr>
                <a:t>常开辅助触头</a:t>
              </a:r>
            </a:p>
          </p:txBody>
        </p:sp>
      </p:grpSp>
      <p:grpSp>
        <p:nvGrpSpPr>
          <p:cNvPr id="228" name="Group 10"/>
          <p:cNvGrpSpPr>
            <a:grpSpLocks/>
          </p:cNvGrpSpPr>
          <p:nvPr/>
        </p:nvGrpSpPr>
        <p:grpSpPr bwMode="auto">
          <a:xfrm>
            <a:off x="7092950" y="1989138"/>
            <a:ext cx="1776413" cy="2159000"/>
            <a:chOff x="46" y="0"/>
            <a:chExt cx="1119" cy="1360"/>
          </a:xfrm>
        </p:grpSpPr>
        <p:sp>
          <p:nvSpPr>
            <p:cNvPr id="229" name="AutoShape 13"/>
            <p:cNvSpPr>
              <a:spLocks noChangeArrowheads="1"/>
            </p:cNvSpPr>
            <p:nvPr/>
          </p:nvSpPr>
          <p:spPr bwMode="auto">
            <a:xfrm>
              <a:off x="272" y="1088"/>
              <a:ext cx="816" cy="272"/>
            </a:xfrm>
            <a:prstGeom prst="wedgeRoundRectCallout">
              <a:avLst>
                <a:gd name="adj1" fmla="val -75491"/>
                <a:gd name="adj2" fmla="val 207722"/>
                <a:gd name="adj3" fmla="val 16667"/>
              </a:avLst>
            </a:prstGeom>
            <a:solidFill>
              <a:srgbClr val="33CCCC"/>
            </a:solidFill>
            <a:ln w="9525" cmpd="sng">
              <a:solidFill>
                <a:schemeClr val="tx1"/>
              </a:solidFill>
              <a:miter lim="800000"/>
              <a:headEnd/>
              <a:tailEnd/>
            </a:ln>
          </p:spPr>
          <p:txBody>
            <a:bodyPr/>
            <a:lstStyle/>
            <a:p>
              <a:r>
                <a:rPr lang="zh-CN" altLang="en-US" sz="2000">
                  <a:latin typeface="Arial" pitchFamily="34" charset="0"/>
                  <a:ea typeface="楷体_GB2312" pitchFamily="49" charset="-122"/>
                </a:rPr>
                <a:t>静铁心</a:t>
              </a:r>
            </a:p>
          </p:txBody>
        </p:sp>
        <p:sp>
          <p:nvSpPr>
            <p:cNvPr id="230" name="AutoShape 14"/>
            <p:cNvSpPr>
              <a:spLocks noChangeArrowheads="1"/>
            </p:cNvSpPr>
            <p:nvPr/>
          </p:nvSpPr>
          <p:spPr bwMode="auto">
            <a:xfrm>
              <a:off x="46" y="0"/>
              <a:ext cx="816" cy="272"/>
            </a:xfrm>
            <a:prstGeom prst="wedgeRoundRectCallout">
              <a:avLst>
                <a:gd name="adj1" fmla="val -46444"/>
                <a:gd name="adj2" fmla="val 184560"/>
                <a:gd name="adj3" fmla="val 16667"/>
              </a:avLst>
            </a:prstGeom>
            <a:solidFill>
              <a:srgbClr val="33CCCC"/>
            </a:solidFill>
            <a:ln w="9525" cmpd="sng">
              <a:solidFill>
                <a:schemeClr val="tx1"/>
              </a:solidFill>
              <a:miter lim="800000"/>
              <a:headEnd/>
              <a:tailEnd/>
            </a:ln>
          </p:spPr>
          <p:txBody>
            <a:bodyPr/>
            <a:lstStyle/>
            <a:p>
              <a:r>
                <a:rPr lang="zh-CN" altLang="en-US" sz="2000" dirty="0">
                  <a:latin typeface="Arial" pitchFamily="34" charset="0"/>
                  <a:ea typeface="楷体_GB2312" pitchFamily="49" charset="-122"/>
                </a:rPr>
                <a:t>动铁心</a:t>
              </a:r>
            </a:p>
          </p:txBody>
        </p:sp>
        <p:sp>
          <p:nvSpPr>
            <p:cNvPr id="231" name="AutoShape 15"/>
            <p:cNvSpPr>
              <a:spLocks noChangeArrowheads="1"/>
            </p:cNvSpPr>
            <p:nvPr/>
          </p:nvSpPr>
          <p:spPr bwMode="auto">
            <a:xfrm>
              <a:off x="348" y="367"/>
              <a:ext cx="817" cy="272"/>
            </a:xfrm>
            <a:prstGeom prst="wedgeRoundRectCallout">
              <a:avLst>
                <a:gd name="adj1" fmla="val -100563"/>
                <a:gd name="adj2" fmla="val 306798"/>
                <a:gd name="adj3" fmla="val 16667"/>
              </a:avLst>
            </a:prstGeom>
            <a:solidFill>
              <a:srgbClr val="33CCCC"/>
            </a:solidFill>
            <a:ln w="9525" cmpd="sng">
              <a:solidFill>
                <a:schemeClr val="tx1"/>
              </a:solidFill>
              <a:miter lim="800000"/>
              <a:headEnd/>
              <a:tailEnd/>
            </a:ln>
          </p:spPr>
          <p:txBody>
            <a:bodyPr/>
            <a:lstStyle/>
            <a:p>
              <a:r>
                <a:rPr lang="zh-CN" altLang="en-US" sz="2000" dirty="0">
                  <a:latin typeface="Arial" pitchFamily="34" charset="0"/>
                  <a:ea typeface="楷体_GB2312" pitchFamily="49" charset="-122"/>
                </a:rPr>
                <a:t>吸引线圈</a:t>
              </a:r>
            </a:p>
          </p:txBody>
        </p:sp>
      </p:grpSp>
      <p:sp>
        <p:nvSpPr>
          <p:cNvPr id="232" name="AutoShape 16"/>
          <p:cNvSpPr>
            <a:spLocks noChangeArrowheads="1"/>
          </p:cNvSpPr>
          <p:nvPr/>
        </p:nvSpPr>
        <p:spPr bwMode="auto">
          <a:xfrm>
            <a:off x="1908175" y="2205038"/>
            <a:ext cx="1655763" cy="431800"/>
          </a:xfrm>
          <a:prstGeom prst="wedgeRoundRectCallout">
            <a:avLst>
              <a:gd name="adj1" fmla="val -52491"/>
              <a:gd name="adj2" fmla="val 207722"/>
              <a:gd name="adj3" fmla="val 16667"/>
            </a:avLst>
          </a:prstGeom>
          <a:solidFill>
            <a:srgbClr val="33CCCC"/>
          </a:solidFill>
          <a:ln w="9525" cmpd="sng">
            <a:solidFill>
              <a:schemeClr val="tx1"/>
            </a:solidFill>
            <a:miter lim="800000"/>
            <a:headEnd/>
            <a:tailEnd/>
          </a:ln>
        </p:spPr>
        <p:txBody>
          <a:bodyPr/>
          <a:lstStyle/>
          <a:p>
            <a:r>
              <a:rPr lang="zh-CN" altLang="en-US" sz="2000">
                <a:latin typeface="Arial" pitchFamily="34" charset="0"/>
                <a:ea typeface="楷体_GB2312" pitchFamily="49" charset="-122"/>
              </a:rPr>
              <a:t>灭弧装置</a:t>
            </a:r>
          </a:p>
        </p:txBody>
      </p:sp>
      <p:sp>
        <p:nvSpPr>
          <p:cNvPr id="1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wipe(right)">
                                      <p:cBhvr>
                                        <p:cTn id="7" dur="500"/>
                                        <p:tgtEl>
                                          <p:spTgt spid="224"/>
                                        </p:tgtEl>
                                      </p:cBhvr>
                                    </p:animEffect>
                                  </p:childTnLst>
                                  <p:subTnLst>
                                    <p:set>
                                      <p:cBhvr override="childStyle">
                                        <p:cTn dur="1" fill="hold" display="0" masterRel="nextClick" afterEffect="1"/>
                                        <p:tgtEl>
                                          <p:spTgt spid="22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28"/>
                                        </p:tgtEl>
                                        <p:attrNameLst>
                                          <p:attrName>style.visibility</p:attrName>
                                        </p:attrNameLst>
                                      </p:cBhvr>
                                      <p:to>
                                        <p:strVal val="visible"/>
                                      </p:to>
                                    </p:set>
                                    <p:animEffect transition="in" filter="wipe(right)">
                                      <p:cBhvr>
                                        <p:cTn id="12" dur="500"/>
                                        <p:tgtEl>
                                          <p:spTgt spid="228"/>
                                        </p:tgtEl>
                                      </p:cBhvr>
                                    </p:animEffect>
                                  </p:childTnLst>
                                  <p:subTnLst>
                                    <p:set>
                                      <p:cBhvr override="childStyle">
                                        <p:cTn dur="1" fill="hold" display="0" masterRel="nextClick" afterEffect="1"/>
                                        <p:tgtEl>
                                          <p:spTgt spid="22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32"/>
                                        </p:tgtEl>
                                        <p:attrNameLst>
                                          <p:attrName>style.visibility</p:attrName>
                                        </p:attrNameLst>
                                      </p:cBhvr>
                                      <p:to>
                                        <p:strVal val="visible"/>
                                      </p:to>
                                    </p:set>
                                    <p:animEffect transition="in" filter="wipe(down)">
                                      <p:cBhvr>
                                        <p:cTn id="17"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21858" name="Picture 2"/>
          <p:cNvPicPr>
            <a:picLocks noChangeAspect="1" noChangeArrowheads="1"/>
          </p:cNvPicPr>
          <p:nvPr/>
        </p:nvPicPr>
        <p:blipFill>
          <a:blip r:embed="rId3"/>
          <a:srcRect/>
          <a:stretch>
            <a:fillRect/>
          </a:stretch>
        </p:blipFill>
        <p:spPr bwMode="auto">
          <a:xfrm>
            <a:off x="1766888" y="1557356"/>
            <a:ext cx="5610225" cy="4514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142984"/>
            <a:ext cx="7813374" cy="5000660"/>
          </a:xfrm>
          <a:prstGeom prst="rect">
            <a:avLst/>
          </a:prstGeom>
        </p:spPr>
        <p:txBody>
          <a:bodyPr vert="horz" lIns="91440" tIns="45720" rIns="91440" bIns="45720" rtlCol="0">
            <a:normAutofit/>
          </a:bodyPr>
          <a:lstStyle/>
          <a:p>
            <a:pPr marL="342900" indent="-342900" algn="l">
              <a:buFont typeface="Arial" pitchFamily="34" charset="0"/>
              <a:buChar char="•"/>
            </a:pPr>
            <a:r>
              <a:rPr lang="en-US" altLang="zh-CN" sz="2000" b="1" dirty="0" smtClean="0">
                <a:solidFill>
                  <a:schemeClr val="tx1"/>
                </a:solidFill>
                <a:latin typeface="华文细黑" pitchFamily="2" charset="-122"/>
                <a:ea typeface="华文细黑" pitchFamily="2" charset="-122"/>
              </a:rPr>
              <a:t>3  </a:t>
            </a:r>
            <a:r>
              <a:rPr lang="zh-CN" altLang="en-US" sz="2000" b="1" dirty="0" smtClean="0">
                <a:solidFill>
                  <a:schemeClr val="tx1"/>
                </a:solidFill>
                <a:latin typeface="华文细黑" pitchFamily="2" charset="-122"/>
                <a:ea typeface="华文细黑" pitchFamily="2" charset="-122"/>
              </a:rPr>
              <a:t>热继电器</a:t>
            </a:r>
            <a:endParaRPr lang="en-US" altLang="zh-CN" sz="2000" b="1" dirty="0" smtClean="0">
              <a:solidFill>
                <a:schemeClr val="tx1"/>
              </a:solidFill>
              <a:latin typeface="华文细黑" pitchFamily="2" charset="-122"/>
              <a:ea typeface="华文细黑" pitchFamily="2" charset="-122"/>
            </a:endParaRPr>
          </a:p>
          <a:p>
            <a:pPr marL="342900" indent="-342900" algn="l">
              <a:buFont typeface="Arial" pitchFamily="34" charset="0"/>
              <a:buChar char="•"/>
            </a:pPr>
            <a:endParaRPr lang="zh-CN" altLang="en-US" sz="2000" b="1" dirty="0" smtClean="0">
              <a:solidFill>
                <a:schemeClr val="tx1"/>
              </a:solidFill>
              <a:latin typeface="华文细黑" pitchFamily="2" charset="-122"/>
              <a:ea typeface="华文细黑" pitchFamily="2" charset="-122"/>
            </a:endParaRPr>
          </a:p>
          <a:p>
            <a:pPr marL="342900" indent="-342900" algn="l">
              <a:buClr>
                <a:schemeClr val="accent4"/>
              </a:buClr>
              <a:buFont typeface="Wingdings" pitchFamily="2" charset="2"/>
              <a:buChar char="n"/>
            </a:pPr>
            <a:r>
              <a:rPr lang="zh-CN" altLang="en-US" sz="2000" dirty="0" smtClean="0">
                <a:solidFill>
                  <a:schemeClr val="tx1"/>
                </a:solidFill>
                <a:latin typeface="华文细黑" pitchFamily="2" charset="-122"/>
                <a:ea typeface="华文细黑" pitchFamily="2" charset="-122"/>
              </a:rPr>
              <a:t> 功能：利用电流的热效应来切断电路的保护电器，用来对连续运转的电动机进行过载及断相保护，以防电动机过热而烧毁</a:t>
            </a:r>
            <a:endParaRPr lang="en-US" altLang="zh-CN" sz="2000" dirty="0" smtClean="0">
              <a:solidFill>
                <a:schemeClr val="tx1"/>
              </a:solidFill>
              <a:latin typeface="华文细黑" pitchFamily="2" charset="-122"/>
              <a:ea typeface="华文细黑" pitchFamily="2" charset="-122"/>
            </a:endParaRPr>
          </a:p>
          <a:p>
            <a:pPr marL="342900" indent="-342900" algn="l">
              <a:buClr>
                <a:schemeClr val="accent4"/>
              </a:buClr>
              <a:buFont typeface="Wingdings" pitchFamily="2" charset="2"/>
              <a:buChar char="n"/>
            </a:pPr>
            <a:endParaRPr lang="en-US" altLang="zh-CN" sz="2000" dirty="0" smtClean="0">
              <a:solidFill>
                <a:schemeClr val="tx1"/>
              </a:solidFill>
              <a:latin typeface="华文细黑" pitchFamily="2" charset="-122"/>
              <a:ea typeface="华文细黑" pitchFamily="2" charset="-122"/>
            </a:endParaRPr>
          </a:p>
          <a:p>
            <a:pPr marL="342900" indent="-342900" algn="l">
              <a:buClr>
                <a:schemeClr val="accent4"/>
              </a:buClr>
              <a:buFont typeface="Wingdings" pitchFamily="2" charset="2"/>
              <a:buChar char="n"/>
            </a:pPr>
            <a:endParaRPr lang="en-US" altLang="zh-CN" sz="2000" dirty="0" smtClean="0">
              <a:latin typeface="华文细黑" pitchFamily="2" charset="-122"/>
              <a:ea typeface="华文细黑" pitchFamily="2" charset="-122"/>
            </a:endParaRPr>
          </a:p>
          <a:p>
            <a:pPr>
              <a:buClr>
                <a:schemeClr val="accent4"/>
              </a:buClr>
              <a:buFont typeface="Wingdings" pitchFamily="2" charset="2"/>
              <a:buChar char="n"/>
            </a:pPr>
            <a:r>
              <a:rPr lang="zh-CN" altLang="en-US" sz="2000" dirty="0" smtClean="0">
                <a:latin typeface="华文细黑" pitchFamily="2" charset="-122"/>
                <a:ea typeface="华文细黑" pitchFamily="2" charset="-122"/>
              </a:rPr>
              <a:t>型式：双金属片式、热敏电阻式、易熔合金式</a:t>
            </a:r>
          </a:p>
          <a:p>
            <a:pPr>
              <a:buClr>
                <a:schemeClr val="accent4"/>
              </a:buClr>
              <a:buFont typeface="Wingdings" pitchFamily="2" charset="2"/>
              <a:buChar char="n"/>
            </a:pPr>
            <a:endParaRPr lang="en-US" altLang="zh-CN" sz="2000" dirty="0" smtClean="0">
              <a:solidFill>
                <a:schemeClr val="tx1"/>
              </a:solidFill>
              <a:latin typeface="华文细黑" pitchFamily="2" charset="-122"/>
              <a:ea typeface="华文细黑" pitchFamily="2" charset="-122"/>
            </a:endParaRPr>
          </a:p>
          <a:p>
            <a:pPr marL="342900" indent="-342900" algn="l">
              <a:buClr>
                <a:schemeClr val="accent4"/>
              </a:buClr>
              <a:buNone/>
            </a:pPr>
            <a:endParaRPr lang="en-US" altLang="zh-CN" sz="2000" dirty="0" smtClean="0">
              <a:solidFill>
                <a:schemeClr val="tx1"/>
              </a:solidFill>
              <a:latin typeface="华文细黑" pitchFamily="2" charset="-122"/>
              <a:ea typeface="华文细黑" pitchFamily="2" charset="-122"/>
            </a:endParaRPr>
          </a:p>
          <a:p>
            <a:pPr marL="342900" indent="-342900" algn="l">
              <a:buClr>
                <a:schemeClr val="accent4"/>
              </a:buClr>
              <a:buFont typeface="Wingdings" pitchFamily="2" charset="2"/>
              <a:buChar char="n"/>
            </a:pPr>
            <a:r>
              <a:rPr lang="zh-CN" altLang="en-US" sz="2000" dirty="0" smtClean="0">
                <a:solidFill>
                  <a:schemeClr val="tx1"/>
                </a:solidFill>
                <a:latin typeface="华文细黑" pitchFamily="2" charset="-122"/>
                <a:ea typeface="华文细黑" pitchFamily="2" charset="-122"/>
              </a:rPr>
              <a:t> 结构：由发热元件、双金属片和触头及动作机构等部分组成 </a:t>
            </a:r>
            <a:endParaRPr lang="en-US" altLang="zh-CN" sz="2000" dirty="0" smtClean="0">
              <a:solidFill>
                <a:schemeClr val="tx1"/>
              </a:solidFill>
              <a:latin typeface="华文细黑" pitchFamily="2" charset="-122"/>
              <a:ea typeface="华文细黑" pitchFamily="2" charset="-122"/>
            </a:endParaRP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664751" y="6110607"/>
            <a:ext cx="1857388" cy="461665"/>
          </a:xfrm>
          <a:prstGeom prst="rect">
            <a:avLst/>
          </a:prstGeom>
        </p:spPr>
        <p:txBody>
          <a:bodyPr wrap="square">
            <a:spAutoFit/>
          </a:bodyPr>
          <a:lstStyle/>
          <a:p>
            <a:pPr algn="ctr"/>
            <a:r>
              <a:rPr kumimoji="1" lang="zh-CN" altLang="en-US" sz="2400" b="1" dirty="0" smtClean="0">
                <a:solidFill>
                  <a:srgbClr val="000000"/>
                </a:solidFill>
                <a:latin typeface="楷体_GB2312" pitchFamily="49" charset="-122"/>
                <a:ea typeface="楷体_GB2312" pitchFamily="49" charset="-122"/>
              </a:rPr>
              <a:t>热继电器</a:t>
            </a:r>
            <a:endParaRPr lang="zh-CN" altLang="en-US" sz="2400" b="1" dirty="0">
              <a:latin typeface="楷体_GB2312" pitchFamily="49" charset="-122"/>
              <a:ea typeface="楷体_GB2312" pitchFamily="49" charset="-122"/>
            </a:endParaRPr>
          </a:p>
        </p:txBody>
      </p:sp>
      <p:sp>
        <p:nvSpPr>
          <p:cNvPr id="5"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55297" name="Picture 1"/>
          <p:cNvPicPr>
            <a:picLocks noChangeAspect="1" noChangeArrowheads="1"/>
          </p:cNvPicPr>
          <p:nvPr/>
        </p:nvPicPr>
        <p:blipFill>
          <a:blip r:embed="rId3"/>
          <a:srcRect/>
          <a:stretch>
            <a:fillRect/>
          </a:stretch>
        </p:blipFill>
        <p:spPr bwMode="auto">
          <a:xfrm>
            <a:off x="2245533" y="1171576"/>
            <a:ext cx="4695825"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3"/>
          <p:cNvSpPr txBox="1">
            <a:spLocks noChangeArrowheads="1"/>
          </p:cNvSpPr>
          <p:nvPr/>
        </p:nvSpPr>
        <p:spPr bwMode="auto">
          <a:xfrm>
            <a:off x="1260475" y="2552700"/>
            <a:ext cx="1611313" cy="519113"/>
          </a:xfrm>
          <a:prstGeom prst="rect">
            <a:avLst/>
          </a:prstGeom>
          <a:noFill/>
          <a:ln w="9525">
            <a:noFill/>
            <a:miter lim="800000"/>
            <a:headEnd/>
            <a:tailEnd/>
          </a:ln>
          <a:effectLst/>
        </p:spPr>
        <p:txBody>
          <a:bodyPr wrap="none" anchor="ctr">
            <a:spAutoFit/>
          </a:bodyPr>
          <a:lstStyle/>
          <a:p>
            <a:pPr>
              <a:lnSpc>
                <a:spcPct val="100000"/>
              </a:lnSpc>
              <a:spcBef>
                <a:spcPct val="0"/>
              </a:spcBef>
              <a:buClrTx/>
              <a:buSzTx/>
              <a:buFontTx/>
              <a:buNone/>
            </a:pPr>
            <a:r>
              <a:rPr kumimoji="1" lang="zh-CN" altLang="en-US" sz="2800" dirty="0"/>
              <a:t>发热元件</a:t>
            </a:r>
          </a:p>
        </p:txBody>
      </p:sp>
      <p:sp>
        <p:nvSpPr>
          <p:cNvPr id="52" name="Text Box 4"/>
          <p:cNvSpPr txBox="1">
            <a:spLocks noChangeArrowheads="1"/>
          </p:cNvSpPr>
          <p:nvPr/>
        </p:nvSpPr>
        <p:spPr bwMode="auto">
          <a:xfrm>
            <a:off x="5319713" y="2489200"/>
            <a:ext cx="2350323" cy="461665"/>
          </a:xfrm>
          <a:prstGeom prst="rect">
            <a:avLst/>
          </a:prstGeom>
          <a:noFill/>
          <a:ln w="9525">
            <a:noFill/>
            <a:miter lim="800000"/>
            <a:headEnd/>
            <a:tailEnd/>
          </a:ln>
          <a:effectLst/>
        </p:spPr>
        <p:txBody>
          <a:bodyPr wrap="none" anchor="ctr">
            <a:spAutoFit/>
          </a:bodyPr>
          <a:lstStyle/>
          <a:p>
            <a:pPr>
              <a:lnSpc>
                <a:spcPct val="100000"/>
              </a:lnSpc>
              <a:spcBef>
                <a:spcPct val="0"/>
              </a:spcBef>
              <a:buClrTx/>
              <a:buSzTx/>
              <a:buFontTx/>
              <a:buNone/>
            </a:pPr>
            <a:r>
              <a:rPr kumimoji="1" lang="zh-CN" altLang="en-US" sz="2400" dirty="0">
                <a:solidFill>
                  <a:schemeClr val="tx1"/>
                </a:solidFill>
              </a:rPr>
              <a:t>串联在主电路中</a:t>
            </a:r>
          </a:p>
        </p:txBody>
      </p:sp>
      <p:grpSp>
        <p:nvGrpSpPr>
          <p:cNvPr id="2" name="Group 17"/>
          <p:cNvGrpSpPr>
            <a:grpSpLocks/>
          </p:cNvGrpSpPr>
          <p:nvPr/>
        </p:nvGrpSpPr>
        <p:grpSpPr bwMode="auto">
          <a:xfrm>
            <a:off x="3503612" y="2247900"/>
            <a:ext cx="996950" cy="1181100"/>
            <a:chOff x="2244" y="936"/>
            <a:chExt cx="628" cy="744"/>
          </a:xfrm>
        </p:grpSpPr>
        <p:sp>
          <p:nvSpPr>
            <p:cNvPr id="54" name="Freeform 18"/>
            <p:cNvSpPr>
              <a:spLocks/>
            </p:cNvSpPr>
            <p:nvPr/>
          </p:nvSpPr>
          <p:spPr bwMode="auto">
            <a:xfrm>
              <a:off x="2244" y="936"/>
              <a:ext cx="144" cy="744"/>
            </a:xfrm>
            <a:custGeom>
              <a:avLst/>
              <a:gdLst/>
              <a:ahLst/>
              <a:cxnLst>
                <a:cxn ang="0">
                  <a:pos x="96" y="0"/>
                </a:cxn>
                <a:cxn ang="0">
                  <a:pos x="96" y="192"/>
                </a:cxn>
                <a:cxn ang="0">
                  <a:pos x="0" y="192"/>
                </a:cxn>
                <a:cxn ang="0">
                  <a:pos x="0" y="336"/>
                </a:cxn>
                <a:cxn ang="0">
                  <a:pos x="96" y="336"/>
                </a:cxn>
                <a:cxn ang="0">
                  <a:pos x="96" y="576"/>
                </a:cxn>
              </a:cxnLst>
              <a:rect l="0" t="0" r="r" b="b"/>
              <a:pathLst>
                <a:path w="96" h="576">
                  <a:moveTo>
                    <a:pt x="96" y="0"/>
                  </a:moveTo>
                  <a:lnTo>
                    <a:pt x="96" y="192"/>
                  </a:lnTo>
                  <a:lnTo>
                    <a:pt x="0" y="192"/>
                  </a:lnTo>
                  <a:lnTo>
                    <a:pt x="0" y="336"/>
                  </a:lnTo>
                  <a:lnTo>
                    <a:pt x="96" y="336"/>
                  </a:lnTo>
                  <a:lnTo>
                    <a:pt x="96" y="576"/>
                  </a:lnTo>
                </a:path>
              </a:pathLst>
            </a:custGeom>
            <a:noFill/>
            <a:ln w="38100" cap="flat" cmpd="sng">
              <a:solidFill>
                <a:srgbClr val="FF0000"/>
              </a:solidFill>
              <a:prstDash val="solid"/>
              <a:round/>
              <a:headEnd/>
              <a:tailEnd/>
            </a:ln>
            <a:effectLst/>
          </p:spPr>
          <p:txBody>
            <a:bodyPr wrap="none" anchor="ctr"/>
            <a:lstStyle/>
            <a:p>
              <a:endParaRPr lang="zh-CN" altLang="en-US"/>
            </a:p>
          </p:txBody>
        </p:sp>
        <p:sp>
          <p:nvSpPr>
            <p:cNvPr id="55" name="Rectangle 19"/>
            <p:cNvSpPr>
              <a:spLocks noChangeArrowheads="1"/>
            </p:cNvSpPr>
            <p:nvPr/>
          </p:nvSpPr>
          <p:spPr bwMode="auto">
            <a:xfrm>
              <a:off x="2458" y="1109"/>
              <a:ext cx="414" cy="327"/>
            </a:xfrm>
            <a:prstGeom prst="rect">
              <a:avLst/>
            </a:prstGeom>
            <a:noFill/>
            <a:ln w="9525">
              <a:noFill/>
              <a:miter lim="800000"/>
              <a:headEnd/>
              <a:tailEnd/>
            </a:ln>
            <a:effectLst/>
          </p:spPr>
          <p:txBody>
            <a:bodyPr wrap="none" anchor="ctr">
              <a:spAutoFit/>
            </a:bodyPr>
            <a:lstStyle/>
            <a:p>
              <a:pPr>
                <a:lnSpc>
                  <a:spcPct val="100000"/>
                </a:lnSpc>
                <a:spcBef>
                  <a:spcPct val="0"/>
                </a:spcBef>
                <a:buClrTx/>
                <a:buSzTx/>
                <a:buFontTx/>
                <a:buNone/>
              </a:pPr>
              <a:r>
                <a:rPr kumimoji="1" lang="en-US" altLang="zh-CN" sz="2800" b="1" i="1" dirty="0">
                  <a:solidFill>
                    <a:srgbClr val="FF0000"/>
                  </a:solidFill>
                </a:rPr>
                <a:t>FR</a:t>
              </a:r>
            </a:p>
          </p:txBody>
        </p:sp>
      </p:grpSp>
      <p:sp>
        <p:nvSpPr>
          <p:cNvPr id="56" name="Text Box 5"/>
          <p:cNvSpPr txBox="1">
            <a:spLocks noChangeArrowheads="1"/>
          </p:cNvSpPr>
          <p:nvPr/>
        </p:nvSpPr>
        <p:spPr bwMode="auto">
          <a:xfrm>
            <a:off x="5357818" y="4429132"/>
            <a:ext cx="2659702" cy="461665"/>
          </a:xfrm>
          <a:prstGeom prst="rect">
            <a:avLst/>
          </a:prstGeom>
          <a:noFill/>
          <a:ln w="9525">
            <a:noFill/>
            <a:miter lim="800000"/>
            <a:headEnd/>
            <a:tailEnd/>
          </a:ln>
          <a:effectLst/>
        </p:spPr>
        <p:txBody>
          <a:bodyPr wrap="none" anchor="ctr">
            <a:spAutoFit/>
          </a:bodyPr>
          <a:lstStyle/>
          <a:p>
            <a:pPr>
              <a:lnSpc>
                <a:spcPct val="100000"/>
              </a:lnSpc>
              <a:spcBef>
                <a:spcPct val="0"/>
              </a:spcBef>
              <a:buClrTx/>
              <a:buSzTx/>
              <a:buFontTx/>
              <a:buNone/>
            </a:pPr>
            <a:r>
              <a:rPr kumimoji="1" lang="zh-CN" altLang="en-US" sz="2400" dirty="0">
                <a:solidFill>
                  <a:schemeClr val="tx1"/>
                </a:solidFill>
              </a:rPr>
              <a:t>串联在控制电路中</a:t>
            </a:r>
          </a:p>
        </p:txBody>
      </p:sp>
      <p:grpSp>
        <p:nvGrpSpPr>
          <p:cNvPr id="3" name="Group 6"/>
          <p:cNvGrpSpPr>
            <a:grpSpLocks/>
          </p:cNvGrpSpPr>
          <p:nvPr/>
        </p:nvGrpSpPr>
        <p:grpSpPr bwMode="auto">
          <a:xfrm>
            <a:off x="1357313" y="4167200"/>
            <a:ext cx="3430588" cy="1209675"/>
            <a:chOff x="903" y="1617"/>
            <a:chExt cx="2161" cy="762"/>
          </a:xfrm>
        </p:grpSpPr>
        <p:sp>
          <p:nvSpPr>
            <p:cNvPr id="58" name="Text Box 7"/>
            <p:cNvSpPr txBox="1">
              <a:spLocks noChangeArrowheads="1"/>
            </p:cNvSpPr>
            <p:nvPr/>
          </p:nvSpPr>
          <p:spPr bwMode="auto">
            <a:xfrm>
              <a:off x="903" y="1782"/>
              <a:ext cx="888" cy="288"/>
            </a:xfrm>
            <a:prstGeom prst="rect">
              <a:avLst/>
            </a:prstGeom>
            <a:noFill/>
            <a:ln w="9525">
              <a:noFill/>
              <a:miter lim="800000"/>
              <a:headEnd/>
              <a:tailEnd/>
            </a:ln>
            <a:effectLst/>
          </p:spPr>
          <p:txBody>
            <a:bodyPr wrap="none" anchor="ctr">
              <a:spAutoFit/>
            </a:bodyPr>
            <a:lstStyle/>
            <a:p>
              <a:pPr>
                <a:lnSpc>
                  <a:spcPct val="100000"/>
                </a:lnSpc>
                <a:spcBef>
                  <a:spcPct val="0"/>
                </a:spcBef>
                <a:buClrTx/>
                <a:buSzTx/>
                <a:buFontTx/>
                <a:buNone/>
              </a:pPr>
              <a:r>
                <a:rPr kumimoji="1" lang="zh-CN" altLang="en-US" sz="2400" dirty="0"/>
                <a:t>常闭触头</a:t>
              </a:r>
            </a:p>
          </p:txBody>
        </p:sp>
        <p:grpSp>
          <p:nvGrpSpPr>
            <p:cNvPr id="4" name="Group 8"/>
            <p:cNvGrpSpPr>
              <a:grpSpLocks/>
            </p:cNvGrpSpPr>
            <p:nvPr/>
          </p:nvGrpSpPr>
          <p:grpSpPr bwMode="auto">
            <a:xfrm>
              <a:off x="1959" y="1617"/>
              <a:ext cx="1105" cy="762"/>
              <a:chOff x="2115" y="1761"/>
              <a:chExt cx="1105" cy="762"/>
            </a:xfrm>
          </p:grpSpPr>
          <p:grpSp>
            <p:nvGrpSpPr>
              <p:cNvPr id="5" name="Group 9"/>
              <p:cNvGrpSpPr>
                <a:grpSpLocks/>
              </p:cNvGrpSpPr>
              <p:nvPr/>
            </p:nvGrpSpPr>
            <p:grpSpPr bwMode="auto">
              <a:xfrm>
                <a:off x="2115" y="1761"/>
                <a:ext cx="1105" cy="336"/>
                <a:chOff x="2352" y="2112"/>
                <a:chExt cx="816" cy="336"/>
              </a:xfrm>
            </p:grpSpPr>
            <p:sp>
              <p:nvSpPr>
                <p:cNvPr id="62" name="Line 10"/>
                <p:cNvSpPr>
                  <a:spLocks noChangeShapeType="1"/>
                </p:cNvSpPr>
                <p:nvPr/>
              </p:nvSpPr>
              <p:spPr bwMode="auto">
                <a:xfrm>
                  <a:off x="2928" y="2448"/>
                  <a:ext cx="240" cy="0"/>
                </a:xfrm>
                <a:prstGeom prst="line">
                  <a:avLst/>
                </a:prstGeom>
                <a:noFill/>
                <a:ln w="38100">
                  <a:solidFill>
                    <a:srgbClr val="FF0000"/>
                  </a:solidFill>
                  <a:round/>
                  <a:headEnd/>
                  <a:tailEnd/>
                </a:ln>
                <a:effectLst/>
              </p:spPr>
              <p:txBody>
                <a:bodyPr wrap="none" anchor="ctr"/>
                <a:lstStyle/>
                <a:p>
                  <a:endParaRPr lang="zh-CN" altLang="en-US"/>
                </a:p>
              </p:txBody>
            </p:sp>
            <p:sp>
              <p:nvSpPr>
                <p:cNvPr id="63" name="Line 11"/>
                <p:cNvSpPr>
                  <a:spLocks noChangeShapeType="1"/>
                </p:cNvSpPr>
                <p:nvPr/>
              </p:nvSpPr>
              <p:spPr bwMode="auto">
                <a:xfrm>
                  <a:off x="2352" y="2448"/>
                  <a:ext cx="240" cy="0"/>
                </a:xfrm>
                <a:prstGeom prst="line">
                  <a:avLst/>
                </a:prstGeom>
                <a:noFill/>
                <a:ln w="38100">
                  <a:solidFill>
                    <a:srgbClr val="FF0000"/>
                  </a:solidFill>
                  <a:round/>
                  <a:headEnd/>
                  <a:tailEnd/>
                </a:ln>
                <a:effectLst/>
              </p:spPr>
              <p:txBody>
                <a:bodyPr wrap="none" anchor="ctr"/>
                <a:lstStyle/>
                <a:p>
                  <a:endParaRPr lang="zh-CN" altLang="en-US"/>
                </a:p>
              </p:txBody>
            </p:sp>
            <p:sp>
              <p:nvSpPr>
                <p:cNvPr id="64" name="Line 12"/>
                <p:cNvSpPr>
                  <a:spLocks noChangeShapeType="1"/>
                </p:cNvSpPr>
                <p:nvPr/>
              </p:nvSpPr>
              <p:spPr bwMode="auto">
                <a:xfrm flipH="1" flipV="1">
                  <a:off x="2496" y="2256"/>
                  <a:ext cx="432" cy="192"/>
                </a:xfrm>
                <a:prstGeom prst="line">
                  <a:avLst/>
                </a:prstGeom>
                <a:noFill/>
                <a:ln w="38100">
                  <a:solidFill>
                    <a:srgbClr val="FF0000"/>
                  </a:solidFill>
                  <a:round/>
                  <a:headEnd/>
                  <a:tailEnd/>
                </a:ln>
                <a:effectLst/>
              </p:spPr>
              <p:txBody>
                <a:bodyPr wrap="none" anchor="ctr"/>
                <a:lstStyle/>
                <a:p>
                  <a:endParaRPr lang="zh-CN" altLang="en-US"/>
                </a:p>
              </p:txBody>
            </p:sp>
            <p:sp>
              <p:nvSpPr>
                <p:cNvPr id="65" name="Line 13"/>
                <p:cNvSpPr>
                  <a:spLocks noChangeShapeType="1"/>
                </p:cNvSpPr>
                <p:nvPr/>
              </p:nvSpPr>
              <p:spPr bwMode="auto">
                <a:xfrm flipV="1">
                  <a:off x="2592" y="2208"/>
                  <a:ext cx="0" cy="240"/>
                </a:xfrm>
                <a:prstGeom prst="line">
                  <a:avLst/>
                </a:prstGeom>
                <a:noFill/>
                <a:ln w="38100">
                  <a:solidFill>
                    <a:srgbClr val="FF0000"/>
                  </a:solidFill>
                  <a:round/>
                  <a:headEnd/>
                  <a:tailEnd/>
                </a:ln>
                <a:effectLst/>
              </p:spPr>
              <p:txBody>
                <a:bodyPr wrap="none" anchor="ctr"/>
                <a:lstStyle/>
                <a:p>
                  <a:endParaRPr lang="zh-CN" altLang="en-US"/>
                </a:p>
              </p:txBody>
            </p:sp>
            <p:sp>
              <p:nvSpPr>
                <p:cNvPr id="66" name="Line 14"/>
                <p:cNvSpPr>
                  <a:spLocks noChangeShapeType="1"/>
                </p:cNvSpPr>
                <p:nvPr/>
              </p:nvSpPr>
              <p:spPr bwMode="auto">
                <a:xfrm flipV="1">
                  <a:off x="2736" y="2208"/>
                  <a:ext cx="0" cy="144"/>
                </a:xfrm>
                <a:prstGeom prst="line">
                  <a:avLst/>
                </a:prstGeom>
                <a:noFill/>
                <a:ln w="38100">
                  <a:solidFill>
                    <a:srgbClr val="FF0000"/>
                  </a:solidFill>
                  <a:prstDash val="sysDot"/>
                  <a:round/>
                  <a:headEnd/>
                  <a:tailEnd/>
                </a:ln>
                <a:effectLst/>
              </p:spPr>
              <p:txBody>
                <a:bodyPr wrap="none" anchor="ctr"/>
                <a:lstStyle/>
                <a:p>
                  <a:endParaRPr lang="zh-CN" altLang="en-US"/>
                </a:p>
              </p:txBody>
            </p:sp>
            <p:sp>
              <p:nvSpPr>
                <p:cNvPr id="67" name="Freeform 15"/>
                <p:cNvSpPr>
                  <a:spLocks/>
                </p:cNvSpPr>
                <p:nvPr/>
              </p:nvSpPr>
              <p:spPr bwMode="auto">
                <a:xfrm>
                  <a:off x="2592" y="2112"/>
                  <a:ext cx="288" cy="96"/>
                </a:xfrm>
                <a:custGeom>
                  <a:avLst/>
                  <a:gdLst/>
                  <a:ahLst/>
                  <a:cxnLst>
                    <a:cxn ang="0">
                      <a:pos x="0" y="0"/>
                    </a:cxn>
                    <a:cxn ang="0">
                      <a:pos x="96" y="0"/>
                    </a:cxn>
                    <a:cxn ang="0">
                      <a:pos x="96" y="96"/>
                    </a:cxn>
                    <a:cxn ang="0">
                      <a:pos x="192" y="96"/>
                    </a:cxn>
                    <a:cxn ang="0">
                      <a:pos x="192" y="0"/>
                    </a:cxn>
                    <a:cxn ang="0">
                      <a:pos x="288" y="0"/>
                    </a:cxn>
                  </a:cxnLst>
                  <a:rect l="0" t="0" r="r" b="b"/>
                  <a:pathLst>
                    <a:path w="288" h="96">
                      <a:moveTo>
                        <a:pt x="0" y="0"/>
                      </a:moveTo>
                      <a:lnTo>
                        <a:pt x="96" y="0"/>
                      </a:lnTo>
                      <a:lnTo>
                        <a:pt x="96" y="96"/>
                      </a:lnTo>
                      <a:lnTo>
                        <a:pt x="192" y="96"/>
                      </a:lnTo>
                      <a:lnTo>
                        <a:pt x="192" y="0"/>
                      </a:lnTo>
                      <a:lnTo>
                        <a:pt x="288" y="0"/>
                      </a:lnTo>
                    </a:path>
                  </a:pathLst>
                </a:custGeom>
                <a:noFill/>
                <a:ln w="38100" cap="flat" cmpd="sng">
                  <a:solidFill>
                    <a:srgbClr val="FF0000"/>
                  </a:solidFill>
                  <a:prstDash val="solid"/>
                  <a:round/>
                  <a:headEnd/>
                  <a:tailEnd/>
                </a:ln>
                <a:effectLst/>
              </p:spPr>
              <p:txBody>
                <a:bodyPr wrap="none" anchor="ctr"/>
                <a:lstStyle/>
                <a:p>
                  <a:endParaRPr lang="zh-CN" altLang="en-US"/>
                </a:p>
              </p:txBody>
            </p:sp>
          </p:grpSp>
          <p:sp>
            <p:nvSpPr>
              <p:cNvPr id="61" name="Text Box 16"/>
              <p:cNvSpPr txBox="1">
                <a:spLocks noChangeArrowheads="1"/>
              </p:cNvSpPr>
              <p:nvPr/>
            </p:nvSpPr>
            <p:spPr bwMode="auto">
              <a:xfrm>
                <a:off x="2364" y="2196"/>
                <a:ext cx="504" cy="327"/>
              </a:xfrm>
              <a:prstGeom prst="rect">
                <a:avLst/>
              </a:prstGeom>
              <a:noFill/>
              <a:ln w="9525">
                <a:noFill/>
                <a:miter lim="800000"/>
                <a:headEnd/>
                <a:tailEnd/>
              </a:ln>
              <a:effectLst/>
            </p:spPr>
            <p:txBody>
              <a:bodyPr>
                <a:spAutoFit/>
              </a:bodyPr>
              <a:lstStyle/>
              <a:p>
                <a:pPr algn="l">
                  <a:lnSpc>
                    <a:spcPct val="100000"/>
                  </a:lnSpc>
                  <a:spcBef>
                    <a:spcPct val="50000"/>
                  </a:spcBef>
                  <a:buClrTx/>
                  <a:buSzTx/>
                  <a:buFontTx/>
                  <a:buNone/>
                </a:pPr>
                <a:r>
                  <a:rPr kumimoji="1" lang="en-US" altLang="zh-CN" sz="2800" b="1" i="1" dirty="0">
                    <a:solidFill>
                      <a:srgbClr val="FF0000"/>
                    </a:solidFill>
                  </a:rPr>
                  <a:t>FR</a:t>
                </a:r>
                <a:endParaRPr kumimoji="1" lang="en-US" altLang="zh-CN" sz="2400" b="1" i="1" dirty="0">
                  <a:solidFill>
                    <a:srgbClr val="FF0000"/>
                  </a:solidFill>
                </a:endParaRPr>
              </a:p>
            </p:txBody>
          </p:sp>
        </p:grpSp>
      </p:grpSp>
      <p:sp>
        <p:nvSpPr>
          <p:cNvPr id="20" name="矩形 19"/>
          <p:cNvSpPr/>
          <p:nvPr/>
        </p:nvSpPr>
        <p:spPr>
          <a:xfrm>
            <a:off x="857224" y="1428736"/>
            <a:ext cx="2571768" cy="461665"/>
          </a:xfrm>
          <a:prstGeom prst="rect">
            <a:avLst/>
          </a:prstGeom>
        </p:spPr>
        <p:txBody>
          <a:bodyPr wrap="square">
            <a:spAutoFit/>
          </a:bodyPr>
          <a:lstStyle/>
          <a:p>
            <a:r>
              <a:rPr lang="zh-CN" altLang="en-US" sz="2400" b="1" dirty="0" smtClean="0">
                <a:latin typeface="华文细黑" pitchFamily="2" charset="-122"/>
                <a:ea typeface="华文细黑" pitchFamily="2" charset="-122"/>
              </a:rPr>
              <a:t>热继电器的符号</a:t>
            </a:r>
            <a:endParaRPr lang="zh-CN" altLang="en-US" sz="2400" dirty="0">
              <a:latin typeface="华文细黑" pitchFamily="2" charset="-122"/>
              <a:ea typeface="华文细黑" pitchFamily="2" charset="-122"/>
            </a:endParaRPr>
          </a:p>
        </p:txBody>
      </p:sp>
      <p:sp>
        <p:nvSpPr>
          <p:cNvPr id="21"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wipe(left)">
                                      <p:cBhvr>
                                        <p:cTn id="7" dur="500"/>
                                        <p:tgtEl>
                                          <p:spTgt spid="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6">
                                            <p:txEl>
                                              <p:pRg st="0" end="0"/>
                                            </p:txEl>
                                          </p:spTgt>
                                        </p:tgtEl>
                                        <p:attrNameLst>
                                          <p:attrName>style.visibility</p:attrName>
                                        </p:attrNameLst>
                                      </p:cBhvr>
                                      <p:to>
                                        <p:strVal val="visible"/>
                                      </p:to>
                                    </p:set>
                                    <p:animEffect transition="in" filter="wipe(left)">
                                      <p:cBhvr>
                                        <p:cTn id="17" dur="500"/>
                                        <p:tgtEl>
                                          <p:spTgt spid="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autoUpdateAnimBg="0"/>
      <p:bldP spid="56"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grpSp>
        <p:nvGrpSpPr>
          <p:cNvPr id="50" name="组合 49"/>
          <p:cNvGrpSpPr/>
          <p:nvPr/>
        </p:nvGrpSpPr>
        <p:grpSpPr>
          <a:xfrm>
            <a:off x="1643042" y="1341438"/>
            <a:ext cx="5684838" cy="4074320"/>
            <a:chOff x="1643042" y="1341438"/>
            <a:chExt cx="5684838" cy="4074320"/>
          </a:xfrm>
        </p:grpSpPr>
        <p:pic>
          <p:nvPicPr>
            <p:cNvPr id="218" name="Picture 49"/>
            <p:cNvPicPr>
              <a:picLocks noChangeAspect="1" noChangeArrowheads="1"/>
            </p:cNvPicPr>
            <p:nvPr/>
          </p:nvPicPr>
          <p:blipFill>
            <a:blip r:embed="rId3"/>
            <a:srcRect/>
            <a:stretch>
              <a:fillRect/>
            </a:stretch>
          </p:blipFill>
          <p:spPr bwMode="auto">
            <a:xfrm>
              <a:off x="2117743" y="1341438"/>
              <a:ext cx="4772099" cy="3291019"/>
            </a:xfrm>
            <a:prstGeom prst="rect">
              <a:avLst/>
            </a:prstGeom>
            <a:noFill/>
            <a:ln w="9525">
              <a:noFill/>
              <a:miter lim="800000"/>
              <a:headEnd/>
              <a:tailEnd/>
            </a:ln>
          </p:spPr>
        </p:pic>
        <p:sp>
          <p:nvSpPr>
            <p:cNvPr id="174" name="Rectangle 4"/>
            <p:cNvSpPr>
              <a:spLocks noChangeArrowheads="1"/>
            </p:cNvSpPr>
            <p:nvPr/>
          </p:nvSpPr>
          <p:spPr bwMode="auto">
            <a:xfrm>
              <a:off x="2117743" y="4632457"/>
              <a:ext cx="4762451" cy="771274"/>
            </a:xfrm>
            <a:prstGeom prst="rect">
              <a:avLst/>
            </a:prstGeom>
            <a:solidFill>
              <a:srgbClr val="FFFFFF"/>
            </a:solidFill>
            <a:ln w="9525" cmpd="sng">
              <a:solidFill>
                <a:srgbClr val="FFFFFF"/>
              </a:solidFill>
              <a:miter lim="800000"/>
              <a:headEnd/>
              <a:tailEnd/>
            </a:ln>
          </p:spPr>
          <p:txBody>
            <a:bodyPr/>
            <a:lstStyle/>
            <a:p>
              <a:endParaRPr lang="zh-CN" altLang="en-US">
                <a:solidFill>
                  <a:schemeClr val="bg1"/>
                </a:solidFill>
              </a:endParaRPr>
            </a:p>
          </p:txBody>
        </p:sp>
        <p:sp>
          <p:nvSpPr>
            <p:cNvPr id="175" name="Rectangle 5"/>
            <p:cNvSpPr>
              <a:spLocks noChangeArrowheads="1"/>
            </p:cNvSpPr>
            <p:nvPr/>
          </p:nvSpPr>
          <p:spPr bwMode="auto">
            <a:xfrm>
              <a:off x="2270188" y="4673641"/>
              <a:ext cx="72136" cy="169277"/>
            </a:xfrm>
            <a:prstGeom prst="rect">
              <a:avLst/>
            </a:prstGeom>
            <a:noFill/>
            <a:ln w="9525">
              <a:noFill/>
              <a:miter lim="800000"/>
              <a:headEnd/>
              <a:tailEnd/>
            </a:ln>
          </p:spPr>
          <p:txBody>
            <a:bodyPr wrap="none" lIns="0" tIns="0" rIns="0" bIns="0">
              <a:spAutoFit/>
            </a:bodyPr>
            <a:lstStyle/>
            <a:p>
              <a:r>
                <a:rPr lang="en-US" sz="1100" dirty="0">
                  <a:solidFill>
                    <a:schemeClr val="bg1"/>
                  </a:solidFill>
                </a:rPr>
                <a:t>1</a:t>
              </a:r>
              <a:endParaRPr lang="en-US" dirty="0">
                <a:solidFill>
                  <a:schemeClr val="bg1"/>
                </a:solidFill>
              </a:endParaRPr>
            </a:p>
          </p:txBody>
        </p:sp>
        <p:sp>
          <p:nvSpPr>
            <p:cNvPr id="176" name="Rectangle 6"/>
            <p:cNvSpPr>
              <a:spLocks noChangeArrowheads="1"/>
            </p:cNvSpPr>
            <p:nvPr/>
          </p:nvSpPr>
          <p:spPr bwMode="auto">
            <a:xfrm>
              <a:off x="2347375" y="4673641"/>
              <a:ext cx="555748" cy="168482"/>
            </a:xfrm>
            <a:prstGeom prst="rect">
              <a:avLst/>
            </a:prstGeom>
            <a:noFill/>
            <a:ln w="9525">
              <a:noFill/>
              <a:miter lim="800000"/>
              <a:headEnd/>
              <a:tailEnd/>
            </a:ln>
          </p:spPr>
          <p:txBody>
            <a:bodyPr wrap="none" lIns="0" tIns="0" rIns="0" bIns="0">
              <a:spAutoFit/>
            </a:bodyPr>
            <a:lstStyle/>
            <a:p>
              <a:r>
                <a:rPr lang="en-US" sz="1100" dirty="0" smtClean="0">
                  <a:solidFill>
                    <a:schemeClr val="bg1"/>
                  </a:solidFill>
                </a:rPr>
                <a:t>-</a:t>
              </a:r>
              <a:r>
                <a:rPr lang="zh-CN" altLang="en-US" sz="1000" dirty="0" smtClean="0">
                  <a:solidFill>
                    <a:schemeClr val="bg1"/>
                  </a:solidFill>
                  <a:latin typeface="宋体" pitchFamily="2" charset="-122"/>
                </a:rPr>
                <a:t>接线端子</a:t>
              </a:r>
              <a:endParaRPr lang="en-US" sz="1000" dirty="0">
                <a:solidFill>
                  <a:schemeClr val="bg1"/>
                </a:solidFill>
              </a:endParaRPr>
            </a:p>
          </p:txBody>
        </p:sp>
        <p:sp>
          <p:nvSpPr>
            <p:cNvPr id="178" name="Rectangle 8"/>
            <p:cNvSpPr>
              <a:spLocks noChangeArrowheads="1"/>
            </p:cNvSpPr>
            <p:nvPr/>
          </p:nvSpPr>
          <p:spPr bwMode="auto">
            <a:xfrm>
              <a:off x="2918561" y="4673641"/>
              <a:ext cx="138937" cy="168482"/>
            </a:xfrm>
            <a:prstGeom prst="rect">
              <a:avLst/>
            </a:prstGeom>
            <a:noFill/>
            <a:ln w="9525">
              <a:noFill/>
              <a:miter lim="800000"/>
              <a:headEnd/>
              <a:tailEnd/>
            </a:ln>
          </p:spPr>
          <p:txBody>
            <a:bodyPr wrap="none" lIns="0" tIns="0" rIns="0" bIns="0">
              <a:spAutoFit/>
            </a:bodyPr>
            <a:lstStyle/>
            <a:p>
              <a:r>
                <a:rPr lang="en-US" sz="1100">
                  <a:solidFill>
                    <a:schemeClr val="bg1"/>
                  </a:solidFill>
                </a:rPr>
                <a:t>  2</a:t>
              </a:r>
              <a:endParaRPr lang="en-US">
                <a:solidFill>
                  <a:schemeClr val="bg1"/>
                </a:solidFill>
              </a:endParaRPr>
            </a:p>
          </p:txBody>
        </p:sp>
        <p:sp>
          <p:nvSpPr>
            <p:cNvPr id="179" name="Rectangle 9"/>
            <p:cNvSpPr>
              <a:spLocks noChangeArrowheads="1"/>
            </p:cNvSpPr>
            <p:nvPr/>
          </p:nvSpPr>
          <p:spPr bwMode="auto">
            <a:xfrm>
              <a:off x="3153982" y="4673641"/>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180" name="Rectangle 10"/>
            <p:cNvSpPr>
              <a:spLocks noChangeArrowheads="1"/>
            </p:cNvSpPr>
            <p:nvPr/>
          </p:nvSpPr>
          <p:spPr bwMode="auto">
            <a:xfrm>
              <a:off x="3285200" y="4679257"/>
              <a:ext cx="698544" cy="168482"/>
            </a:xfrm>
            <a:prstGeom prst="rect">
              <a:avLst/>
            </a:prstGeom>
            <a:noFill/>
            <a:ln w="9525">
              <a:noFill/>
              <a:miter lim="800000"/>
              <a:headEnd/>
              <a:tailEnd/>
            </a:ln>
          </p:spPr>
          <p:txBody>
            <a:bodyPr wrap="none" lIns="0" tIns="0" rIns="0" bIns="0">
              <a:spAutoFit/>
            </a:bodyPr>
            <a:lstStyle/>
            <a:p>
              <a:r>
                <a:rPr lang="zh-CN" altLang="en-US" sz="1100" dirty="0">
                  <a:solidFill>
                    <a:schemeClr val="bg1"/>
                  </a:solidFill>
                  <a:latin typeface="宋体" pitchFamily="2" charset="-122"/>
                </a:rPr>
                <a:t>主双金属片</a:t>
              </a:r>
              <a:endParaRPr lang="zh-CN" altLang="en-US" dirty="0">
                <a:solidFill>
                  <a:schemeClr val="bg1"/>
                </a:solidFill>
              </a:endParaRPr>
            </a:p>
          </p:txBody>
        </p:sp>
        <p:sp>
          <p:nvSpPr>
            <p:cNvPr id="181" name="Rectangle 11"/>
            <p:cNvSpPr>
              <a:spLocks noChangeArrowheads="1"/>
            </p:cNvSpPr>
            <p:nvPr/>
          </p:nvSpPr>
          <p:spPr bwMode="auto">
            <a:xfrm>
              <a:off x="4062861" y="4673641"/>
              <a:ext cx="138937" cy="168482"/>
            </a:xfrm>
            <a:prstGeom prst="rect">
              <a:avLst/>
            </a:prstGeom>
            <a:noFill/>
            <a:ln w="9525">
              <a:noFill/>
              <a:miter lim="800000"/>
              <a:headEnd/>
              <a:tailEnd/>
            </a:ln>
          </p:spPr>
          <p:txBody>
            <a:bodyPr wrap="none" lIns="0" tIns="0" rIns="0" bIns="0">
              <a:spAutoFit/>
            </a:bodyPr>
            <a:lstStyle/>
            <a:p>
              <a:r>
                <a:rPr lang="en-US" sz="1100">
                  <a:solidFill>
                    <a:schemeClr val="bg1"/>
                  </a:solidFill>
                </a:rPr>
                <a:t>  3</a:t>
              </a:r>
              <a:endParaRPr lang="en-US">
                <a:solidFill>
                  <a:schemeClr val="bg1"/>
                </a:solidFill>
              </a:endParaRPr>
            </a:p>
          </p:txBody>
        </p:sp>
        <p:sp>
          <p:nvSpPr>
            <p:cNvPr id="182" name="Rectangle 12"/>
            <p:cNvSpPr>
              <a:spLocks noChangeArrowheads="1"/>
            </p:cNvSpPr>
            <p:nvPr/>
          </p:nvSpPr>
          <p:spPr bwMode="auto">
            <a:xfrm>
              <a:off x="4298282" y="4673641"/>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183" name="Rectangle 13"/>
            <p:cNvSpPr>
              <a:spLocks noChangeArrowheads="1"/>
            </p:cNvSpPr>
            <p:nvPr/>
          </p:nvSpPr>
          <p:spPr bwMode="auto">
            <a:xfrm>
              <a:off x="4400555" y="4679257"/>
              <a:ext cx="423193" cy="169277"/>
            </a:xfrm>
            <a:prstGeom prst="rect">
              <a:avLst/>
            </a:prstGeom>
            <a:noFill/>
            <a:ln w="9525">
              <a:noFill/>
              <a:miter lim="800000"/>
              <a:headEnd/>
              <a:tailEnd/>
            </a:ln>
          </p:spPr>
          <p:txBody>
            <a:bodyPr wrap="none" lIns="0" tIns="0" rIns="0" bIns="0">
              <a:spAutoFit/>
            </a:bodyPr>
            <a:lstStyle/>
            <a:p>
              <a:r>
                <a:rPr lang="zh-CN" altLang="en-US" sz="1100">
                  <a:solidFill>
                    <a:schemeClr val="bg1"/>
                  </a:solidFill>
                  <a:latin typeface="宋体" pitchFamily="2" charset="-122"/>
                </a:rPr>
                <a:t>热元件</a:t>
              </a:r>
              <a:endParaRPr lang="zh-CN" altLang="en-US">
                <a:solidFill>
                  <a:schemeClr val="bg1"/>
                </a:solidFill>
              </a:endParaRPr>
            </a:p>
          </p:txBody>
        </p:sp>
        <p:sp>
          <p:nvSpPr>
            <p:cNvPr id="184" name="Rectangle 14"/>
            <p:cNvSpPr>
              <a:spLocks noChangeArrowheads="1"/>
            </p:cNvSpPr>
            <p:nvPr/>
          </p:nvSpPr>
          <p:spPr bwMode="auto">
            <a:xfrm>
              <a:off x="4869467" y="4673641"/>
              <a:ext cx="138937" cy="168482"/>
            </a:xfrm>
            <a:prstGeom prst="rect">
              <a:avLst/>
            </a:prstGeom>
            <a:noFill/>
            <a:ln w="9525">
              <a:noFill/>
              <a:miter lim="800000"/>
              <a:headEnd/>
              <a:tailEnd/>
            </a:ln>
          </p:spPr>
          <p:txBody>
            <a:bodyPr wrap="none" lIns="0" tIns="0" rIns="0" bIns="0">
              <a:spAutoFit/>
            </a:bodyPr>
            <a:lstStyle/>
            <a:p>
              <a:r>
                <a:rPr lang="en-US" sz="1100">
                  <a:solidFill>
                    <a:schemeClr val="bg1"/>
                  </a:solidFill>
                </a:rPr>
                <a:t>  4</a:t>
              </a:r>
              <a:endParaRPr lang="en-US">
                <a:solidFill>
                  <a:schemeClr val="bg1"/>
                </a:solidFill>
              </a:endParaRPr>
            </a:p>
          </p:txBody>
        </p:sp>
        <p:sp>
          <p:nvSpPr>
            <p:cNvPr id="185" name="Rectangle 15"/>
            <p:cNvSpPr>
              <a:spLocks noChangeArrowheads="1"/>
            </p:cNvSpPr>
            <p:nvPr/>
          </p:nvSpPr>
          <p:spPr bwMode="auto">
            <a:xfrm>
              <a:off x="5104888" y="4673641"/>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186" name="Rectangle 16"/>
            <p:cNvSpPr>
              <a:spLocks noChangeArrowheads="1"/>
            </p:cNvSpPr>
            <p:nvPr/>
          </p:nvSpPr>
          <p:spPr bwMode="auto">
            <a:xfrm>
              <a:off x="5222599" y="4679257"/>
              <a:ext cx="559607" cy="168482"/>
            </a:xfrm>
            <a:prstGeom prst="rect">
              <a:avLst/>
            </a:prstGeom>
            <a:noFill/>
            <a:ln w="9525">
              <a:noFill/>
              <a:miter lim="800000"/>
              <a:headEnd/>
              <a:tailEnd/>
            </a:ln>
          </p:spPr>
          <p:txBody>
            <a:bodyPr wrap="none" lIns="0" tIns="0" rIns="0" bIns="0">
              <a:spAutoFit/>
            </a:bodyPr>
            <a:lstStyle/>
            <a:p>
              <a:r>
                <a:rPr lang="zh-CN" altLang="en-US" sz="1100">
                  <a:solidFill>
                    <a:schemeClr val="bg1"/>
                  </a:solidFill>
                  <a:latin typeface="宋体" pitchFamily="2" charset="-122"/>
                </a:rPr>
                <a:t>推动导板</a:t>
              </a:r>
              <a:endParaRPr lang="zh-CN" altLang="en-US">
                <a:solidFill>
                  <a:schemeClr val="bg1"/>
                </a:solidFill>
              </a:endParaRPr>
            </a:p>
          </p:txBody>
        </p:sp>
        <p:sp>
          <p:nvSpPr>
            <p:cNvPr id="187" name="Rectangle 17"/>
            <p:cNvSpPr>
              <a:spLocks noChangeArrowheads="1"/>
            </p:cNvSpPr>
            <p:nvPr/>
          </p:nvSpPr>
          <p:spPr bwMode="auto">
            <a:xfrm>
              <a:off x="5843956" y="4673641"/>
              <a:ext cx="138937" cy="168482"/>
            </a:xfrm>
            <a:prstGeom prst="rect">
              <a:avLst/>
            </a:prstGeom>
            <a:noFill/>
            <a:ln w="9525">
              <a:noFill/>
              <a:miter lim="800000"/>
              <a:headEnd/>
              <a:tailEnd/>
            </a:ln>
          </p:spPr>
          <p:txBody>
            <a:bodyPr wrap="none" lIns="0" tIns="0" rIns="0" bIns="0">
              <a:spAutoFit/>
            </a:bodyPr>
            <a:lstStyle/>
            <a:p>
              <a:r>
                <a:rPr lang="en-US" sz="1100">
                  <a:solidFill>
                    <a:schemeClr val="bg1"/>
                  </a:solidFill>
                </a:rPr>
                <a:t>  5</a:t>
              </a:r>
              <a:endParaRPr lang="en-US">
                <a:solidFill>
                  <a:schemeClr val="bg1"/>
                </a:solidFill>
              </a:endParaRPr>
            </a:p>
          </p:txBody>
        </p:sp>
        <p:sp>
          <p:nvSpPr>
            <p:cNvPr id="188" name="Rectangle 18"/>
            <p:cNvSpPr>
              <a:spLocks noChangeArrowheads="1"/>
            </p:cNvSpPr>
            <p:nvPr/>
          </p:nvSpPr>
          <p:spPr bwMode="auto">
            <a:xfrm>
              <a:off x="6079377" y="4673641"/>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189" name="Rectangle 19"/>
            <p:cNvSpPr>
              <a:spLocks noChangeArrowheads="1"/>
            </p:cNvSpPr>
            <p:nvPr/>
          </p:nvSpPr>
          <p:spPr bwMode="auto">
            <a:xfrm>
              <a:off x="5967455" y="4679257"/>
              <a:ext cx="1360425" cy="168482"/>
            </a:xfrm>
            <a:prstGeom prst="rect">
              <a:avLst/>
            </a:prstGeom>
            <a:noFill/>
            <a:ln w="9525">
              <a:noFill/>
              <a:miter lim="800000"/>
              <a:headEnd/>
              <a:tailEnd/>
            </a:ln>
          </p:spPr>
          <p:txBody>
            <a:bodyPr lIns="0" tIns="0" rIns="0" bIns="0">
              <a:spAutoFit/>
            </a:bodyPr>
            <a:lstStyle/>
            <a:p>
              <a:r>
                <a:rPr lang="zh-CN" altLang="en-US" sz="1100">
                  <a:solidFill>
                    <a:schemeClr val="bg1"/>
                  </a:solidFill>
                  <a:latin typeface="宋体" pitchFamily="2" charset="-122"/>
                </a:rPr>
                <a:t>补偿双金属片</a:t>
              </a:r>
              <a:endParaRPr lang="zh-CN" altLang="en-US">
                <a:solidFill>
                  <a:schemeClr val="bg1"/>
                </a:solidFill>
              </a:endParaRPr>
            </a:p>
          </p:txBody>
        </p:sp>
        <p:sp>
          <p:nvSpPr>
            <p:cNvPr id="190" name="Rectangle 21"/>
            <p:cNvSpPr>
              <a:spLocks noChangeArrowheads="1"/>
            </p:cNvSpPr>
            <p:nvPr/>
          </p:nvSpPr>
          <p:spPr bwMode="auto">
            <a:xfrm>
              <a:off x="4709304" y="4917005"/>
              <a:ext cx="32060" cy="169277"/>
            </a:xfrm>
            <a:prstGeom prst="rect">
              <a:avLst/>
            </a:prstGeom>
            <a:noFill/>
            <a:ln w="9525">
              <a:noFill/>
              <a:miter lim="800000"/>
              <a:headEnd/>
              <a:tailEnd/>
            </a:ln>
          </p:spPr>
          <p:txBody>
            <a:bodyPr wrap="none" lIns="0" tIns="0" rIns="0" bIns="0">
              <a:spAutoFit/>
            </a:bodyPr>
            <a:lstStyle/>
            <a:p>
              <a:r>
                <a:rPr lang="en-US" sz="1100">
                  <a:solidFill>
                    <a:schemeClr val="bg1"/>
                  </a:solidFill>
                </a:rPr>
                <a:t> </a:t>
              </a:r>
              <a:endParaRPr lang="en-US">
                <a:solidFill>
                  <a:schemeClr val="bg1"/>
                </a:solidFill>
              </a:endParaRPr>
            </a:p>
          </p:txBody>
        </p:sp>
        <p:sp>
          <p:nvSpPr>
            <p:cNvPr id="191" name="Rectangle 22"/>
            <p:cNvSpPr>
              <a:spLocks noChangeArrowheads="1"/>
            </p:cNvSpPr>
            <p:nvPr/>
          </p:nvSpPr>
          <p:spPr bwMode="auto">
            <a:xfrm>
              <a:off x="2551921" y="4991885"/>
              <a:ext cx="104196" cy="169277"/>
            </a:xfrm>
            <a:prstGeom prst="rect">
              <a:avLst/>
            </a:prstGeom>
            <a:noFill/>
            <a:ln w="9525">
              <a:noFill/>
              <a:miter lim="800000"/>
              <a:headEnd/>
              <a:tailEnd/>
            </a:ln>
          </p:spPr>
          <p:txBody>
            <a:bodyPr wrap="none" lIns="0" tIns="0" rIns="0" bIns="0">
              <a:spAutoFit/>
            </a:bodyPr>
            <a:lstStyle/>
            <a:p>
              <a:r>
                <a:rPr lang="en-US" sz="1100">
                  <a:solidFill>
                    <a:schemeClr val="bg1"/>
                  </a:solidFill>
                </a:rPr>
                <a:t> 6</a:t>
              </a:r>
              <a:endParaRPr lang="en-US">
                <a:solidFill>
                  <a:schemeClr val="bg1"/>
                </a:solidFill>
              </a:endParaRPr>
            </a:p>
          </p:txBody>
        </p:sp>
        <p:sp>
          <p:nvSpPr>
            <p:cNvPr id="192" name="Rectangle 23"/>
            <p:cNvSpPr>
              <a:spLocks noChangeArrowheads="1"/>
            </p:cNvSpPr>
            <p:nvPr/>
          </p:nvSpPr>
          <p:spPr bwMode="auto">
            <a:xfrm>
              <a:off x="2712085" y="499188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193" name="Rectangle 24"/>
            <p:cNvSpPr>
              <a:spLocks noChangeArrowheads="1"/>
            </p:cNvSpPr>
            <p:nvPr/>
          </p:nvSpPr>
          <p:spPr bwMode="auto">
            <a:xfrm>
              <a:off x="2829795" y="4997502"/>
              <a:ext cx="564257" cy="169277"/>
            </a:xfrm>
            <a:prstGeom prst="rect">
              <a:avLst/>
            </a:prstGeom>
            <a:noFill/>
            <a:ln w="9525">
              <a:noFill/>
              <a:miter lim="800000"/>
              <a:headEnd/>
              <a:tailEnd/>
            </a:ln>
          </p:spPr>
          <p:txBody>
            <a:bodyPr wrap="none" lIns="0" tIns="0" rIns="0" bIns="0">
              <a:spAutoFit/>
            </a:bodyPr>
            <a:lstStyle/>
            <a:p>
              <a:r>
                <a:rPr lang="zh-CN" altLang="en-US" sz="1100" dirty="0">
                  <a:solidFill>
                    <a:schemeClr val="bg1"/>
                  </a:solidFill>
                  <a:latin typeface="宋体" pitchFamily="2" charset="-122"/>
                </a:rPr>
                <a:t>常闭触头</a:t>
              </a:r>
              <a:endParaRPr lang="zh-CN" altLang="en-US" dirty="0">
                <a:solidFill>
                  <a:schemeClr val="bg1"/>
                </a:solidFill>
              </a:endParaRPr>
            </a:p>
          </p:txBody>
        </p:sp>
        <p:sp>
          <p:nvSpPr>
            <p:cNvPr id="194" name="Rectangle 25"/>
            <p:cNvSpPr>
              <a:spLocks noChangeArrowheads="1"/>
            </p:cNvSpPr>
            <p:nvPr/>
          </p:nvSpPr>
          <p:spPr bwMode="auto">
            <a:xfrm>
              <a:off x="3447293" y="4991885"/>
              <a:ext cx="136256" cy="169277"/>
            </a:xfrm>
            <a:prstGeom prst="rect">
              <a:avLst/>
            </a:prstGeom>
            <a:noFill/>
            <a:ln w="9525">
              <a:noFill/>
              <a:miter lim="800000"/>
              <a:headEnd/>
              <a:tailEnd/>
            </a:ln>
          </p:spPr>
          <p:txBody>
            <a:bodyPr wrap="none" lIns="0" tIns="0" rIns="0" bIns="0">
              <a:spAutoFit/>
            </a:bodyPr>
            <a:lstStyle/>
            <a:p>
              <a:r>
                <a:rPr lang="en-US" sz="1100">
                  <a:solidFill>
                    <a:schemeClr val="bg1"/>
                  </a:solidFill>
                </a:rPr>
                <a:t>  7</a:t>
              </a:r>
              <a:endParaRPr lang="en-US">
                <a:solidFill>
                  <a:schemeClr val="bg1"/>
                </a:solidFill>
              </a:endParaRPr>
            </a:p>
          </p:txBody>
        </p:sp>
        <p:sp>
          <p:nvSpPr>
            <p:cNvPr id="195" name="Rectangle 26"/>
            <p:cNvSpPr>
              <a:spLocks noChangeArrowheads="1"/>
            </p:cNvSpPr>
            <p:nvPr/>
          </p:nvSpPr>
          <p:spPr bwMode="auto">
            <a:xfrm>
              <a:off x="3686573" y="499188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196" name="Rectangle 27"/>
            <p:cNvSpPr>
              <a:spLocks noChangeArrowheads="1"/>
            </p:cNvSpPr>
            <p:nvPr/>
          </p:nvSpPr>
          <p:spPr bwMode="auto">
            <a:xfrm>
              <a:off x="3802354" y="4997502"/>
              <a:ext cx="564257" cy="169277"/>
            </a:xfrm>
            <a:prstGeom prst="rect">
              <a:avLst/>
            </a:prstGeom>
            <a:noFill/>
            <a:ln w="9525">
              <a:noFill/>
              <a:miter lim="800000"/>
              <a:headEnd/>
              <a:tailEnd/>
            </a:ln>
          </p:spPr>
          <p:txBody>
            <a:bodyPr wrap="none" lIns="0" tIns="0" rIns="0" bIns="0">
              <a:spAutoFit/>
            </a:bodyPr>
            <a:lstStyle/>
            <a:p>
              <a:r>
                <a:rPr lang="zh-CN" altLang="en-US" sz="1100" dirty="0">
                  <a:solidFill>
                    <a:schemeClr val="bg1"/>
                  </a:solidFill>
                  <a:latin typeface="宋体" pitchFamily="2" charset="-122"/>
                </a:rPr>
                <a:t>常开触头</a:t>
              </a:r>
              <a:endParaRPr lang="zh-CN" altLang="en-US" dirty="0">
                <a:solidFill>
                  <a:schemeClr val="bg1"/>
                </a:solidFill>
              </a:endParaRPr>
            </a:p>
          </p:txBody>
        </p:sp>
        <p:sp>
          <p:nvSpPr>
            <p:cNvPr id="197" name="Rectangle 28"/>
            <p:cNvSpPr>
              <a:spLocks noChangeArrowheads="1"/>
            </p:cNvSpPr>
            <p:nvPr/>
          </p:nvSpPr>
          <p:spPr bwMode="auto">
            <a:xfrm>
              <a:off x="4423711" y="4991885"/>
              <a:ext cx="136256" cy="169277"/>
            </a:xfrm>
            <a:prstGeom prst="rect">
              <a:avLst/>
            </a:prstGeom>
            <a:noFill/>
            <a:ln w="9525">
              <a:noFill/>
              <a:miter lim="800000"/>
              <a:headEnd/>
              <a:tailEnd/>
            </a:ln>
          </p:spPr>
          <p:txBody>
            <a:bodyPr wrap="none" lIns="0" tIns="0" rIns="0" bIns="0">
              <a:spAutoFit/>
            </a:bodyPr>
            <a:lstStyle/>
            <a:p>
              <a:r>
                <a:rPr lang="en-US" sz="1100">
                  <a:solidFill>
                    <a:schemeClr val="bg1"/>
                  </a:solidFill>
                </a:rPr>
                <a:t>  8</a:t>
              </a:r>
              <a:endParaRPr lang="en-US">
                <a:solidFill>
                  <a:schemeClr val="bg1"/>
                </a:solidFill>
              </a:endParaRPr>
            </a:p>
          </p:txBody>
        </p:sp>
        <p:sp>
          <p:nvSpPr>
            <p:cNvPr id="198" name="Rectangle 29"/>
            <p:cNvSpPr>
              <a:spLocks noChangeArrowheads="1"/>
            </p:cNvSpPr>
            <p:nvPr/>
          </p:nvSpPr>
          <p:spPr bwMode="auto">
            <a:xfrm>
              <a:off x="4662992" y="499188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199" name="Rectangle 30"/>
            <p:cNvSpPr>
              <a:spLocks noChangeArrowheads="1"/>
            </p:cNvSpPr>
            <p:nvPr/>
          </p:nvSpPr>
          <p:spPr bwMode="auto">
            <a:xfrm>
              <a:off x="4807718" y="4997502"/>
              <a:ext cx="839411" cy="168482"/>
            </a:xfrm>
            <a:prstGeom prst="rect">
              <a:avLst/>
            </a:prstGeom>
            <a:noFill/>
            <a:ln w="9525">
              <a:noFill/>
              <a:miter lim="800000"/>
              <a:headEnd/>
              <a:tailEnd/>
            </a:ln>
          </p:spPr>
          <p:txBody>
            <a:bodyPr wrap="none" lIns="0" tIns="0" rIns="0" bIns="0">
              <a:spAutoFit/>
            </a:bodyPr>
            <a:lstStyle/>
            <a:p>
              <a:r>
                <a:rPr lang="zh-CN" altLang="en-US" sz="1100" dirty="0">
                  <a:solidFill>
                    <a:schemeClr val="bg1"/>
                  </a:solidFill>
                  <a:latin typeface="宋体" pitchFamily="2" charset="-122"/>
                </a:rPr>
                <a:t>复位调节螺钉</a:t>
              </a:r>
              <a:endParaRPr lang="zh-CN" altLang="en-US" dirty="0">
                <a:solidFill>
                  <a:schemeClr val="bg1"/>
                </a:solidFill>
              </a:endParaRPr>
            </a:p>
          </p:txBody>
        </p:sp>
        <p:sp>
          <p:nvSpPr>
            <p:cNvPr id="200" name="Rectangle 31"/>
            <p:cNvSpPr>
              <a:spLocks noChangeArrowheads="1"/>
            </p:cNvSpPr>
            <p:nvPr/>
          </p:nvSpPr>
          <p:spPr bwMode="auto">
            <a:xfrm>
              <a:off x="5739753" y="4991885"/>
              <a:ext cx="136256" cy="169277"/>
            </a:xfrm>
            <a:prstGeom prst="rect">
              <a:avLst/>
            </a:prstGeom>
            <a:noFill/>
            <a:ln w="9525">
              <a:noFill/>
              <a:miter lim="800000"/>
              <a:headEnd/>
              <a:tailEnd/>
            </a:ln>
          </p:spPr>
          <p:txBody>
            <a:bodyPr wrap="none" lIns="0" tIns="0" rIns="0" bIns="0">
              <a:spAutoFit/>
            </a:bodyPr>
            <a:lstStyle/>
            <a:p>
              <a:r>
                <a:rPr lang="en-US" sz="1100">
                  <a:solidFill>
                    <a:schemeClr val="bg1"/>
                  </a:solidFill>
                </a:rPr>
                <a:t>  9</a:t>
              </a:r>
              <a:endParaRPr lang="en-US">
                <a:solidFill>
                  <a:schemeClr val="bg1"/>
                </a:solidFill>
              </a:endParaRPr>
            </a:p>
          </p:txBody>
        </p:sp>
        <p:sp>
          <p:nvSpPr>
            <p:cNvPr id="201" name="Rectangle 32"/>
            <p:cNvSpPr>
              <a:spLocks noChangeArrowheads="1"/>
            </p:cNvSpPr>
            <p:nvPr/>
          </p:nvSpPr>
          <p:spPr bwMode="auto">
            <a:xfrm>
              <a:off x="5975174" y="499188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202" name="Rectangle 33"/>
            <p:cNvSpPr>
              <a:spLocks noChangeArrowheads="1"/>
            </p:cNvSpPr>
            <p:nvPr/>
          </p:nvSpPr>
          <p:spPr bwMode="auto">
            <a:xfrm>
              <a:off x="6077447" y="4997502"/>
              <a:ext cx="423193" cy="169277"/>
            </a:xfrm>
            <a:prstGeom prst="rect">
              <a:avLst/>
            </a:prstGeom>
            <a:noFill/>
            <a:ln w="9525">
              <a:noFill/>
              <a:miter lim="800000"/>
              <a:headEnd/>
              <a:tailEnd/>
            </a:ln>
          </p:spPr>
          <p:txBody>
            <a:bodyPr wrap="none" lIns="0" tIns="0" rIns="0" bIns="0">
              <a:spAutoFit/>
            </a:bodyPr>
            <a:lstStyle/>
            <a:p>
              <a:r>
                <a:rPr lang="zh-CN" altLang="en-US" sz="1100">
                  <a:solidFill>
                    <a:schemeClr val="bg1"/>
                  </a:solidFill>
                  <a:latin typeface="宋体" pitchFamily="2" charset="-122"/>
                </a:rPr>
                <a:t>动触头</a:t>
              </a:r>
              <a:endParaRPr lang="zh-CN" altLang="en-US">
                <a:solidFill>
                  <a:schemeClr val="bg1"/>
                </a:solidFill>
              </a:endParaRPr>
            </a:p>
          </p:txBody>
        </p:sp>
        <p:sp>
          <p:nvSpPr>
            <p:cNvPr id="203" name="Rectangle 34"/>
            <p:cNvSpPr>
              <a:spLocks noChangeArrowheads="1"/>
            </p:cNvSpPr>
            <p:nvPr/>
          </p:nvSpPr>
          <p:spPr bwMode="auto">
            <a:xfrm>
              <a:off x="6534781" y="4991885"/>
              <a:ext cx="32060" cy="169277"/>
            </a:xfrm>
            <a:prstGeom prst="rect">
              <a:avLst/>
            </a:prstGeom>
            <a:noFill/>
            <a:ln w="9525">
              <a:noFill/>
              <a:miter lim="800000"/>
              <a:headEnd/>
              <a:tailEnd/>
            </a:ln>
          </p:spPr>
          <p:txBody>
            <a:bodyPr wrap="none" lIns="0" tIns="0" rIns="0" bIns="0">
              <a:spAutoFit/>
            </a:bodyPr>
            <a:lstStyle/>
            <a:p>
              <a:r>
                <a:rPr lang="en-US" sz="1100">
                  <a:solidFill>
                    <a:schemeClr val="bg1"/>
                  </a:solidFill>
                </a:rPr>
                <a:t> </a:t>
              </a:r>
              <a:endParaRPr lang="en-US">
                <a:solidFill>
                  <a:schemeClr val="bg1"/>
                </a:solidFill>
              </a:endParaRPr>
            </a:p>
          </p:txBody>
        </p:sp>
        <p:sp>
          <p:nvSpPr>
            <p:cNvPr id="204" name="Rectangle 35"/>
            <p:cNvSpPr>
              <a:spLocks noChangeArrowheads="1"/>
            </p:cNvSpPr>
            <p:nvPr/>
          </p:nvSpPr>
          <p:spPr bwMode="auto">
            <a:xfrm>
              <a:off x="6617758" y="4991885"/>
              <a:ext cx="32060" cy="169277"/>
            </a:xfrm>
            <a:prstGeom prst="rect">
              <a:avLst/>
            </a:prstGeom>
            <a:noFill/>
            <a:ln w="9525">
              <a:noFill/>
              <a:miter lim="800000"/>
              <a:headEnd/>
              <a:tailEnd/>
            </a:ln>
          </p:spPr>
          <p:txBody>
            <a:bodyPr wrap="none" lIns="0" tIns="0" rIns="0" bIns="0">
              <a:spAutoFit/>
            </a:bodyPr>
            <a:lstStyle/>
            <a:p>
              <a:r>
                <a:rPr lang="en-US" sz="1100">
                  <a:solidFill>
                    <a:schemeClr val="bg1"/>
                  </a:solidFill>
                </a:rPr>
                <a:t> </a:t>
              </a:r>
              <a:endParaRPr lang="en-US">
                <a:solidFill>
                  <a:schemeClr val="bg1"/>
                </a:solidFill>
              </a:endParaRPr>
            </a:p>
          </p:txBody>
        </p:sp>
        <p:sp>
          <p:nvSpPr>
            <p:cNvPr id="205" name="Rectangle 36"/>
            <p:cNvSpPr>
              <a:spLocks noChangeArrowheads="1"/>
            </p:cNvSpPr>
            <p:nvPr/>
          </p:nvSpPr>
          <p:spPr bwMode="auto">
            <a:xfrm>
              <a:off x="2785413" y="5240865"/>
              <a:ext cx="175601" cy="168482"/>
            </a:xfrm>
            <a:prstGeom prst="rect">
              <a:avLst/>
            </a:prstGeom>
            <a:noFill/>
            <a:ln w="9525">
              <a:noFill/>
              <a:miter lim="800000"/>
              <a:headEnd/>
              <a:tailEnd/>
            </a:ln>
          </p:spPr>
          <p:txBody>
            <a:bodyPr wrap="none" lIns="0" tIns="0" rIns="0" bIns="0">
              <a:spAutoFit/>
            </a:bodyPr>
            <a:lstStyle/>
            <a:p>
              <a:r>
                <a:rPr lang="en-US" sz="1100" dirty="0">
                  <a:solidFill>
                    <a:schemeClr val="bg1"/>
                  </a:solidFill>
                </a:rPr>
                <a:t> </a:t>
              </a:r>
              <a:r>
                <a:rPr lang="en-US" sz="1100" dirty="0" smtClean="0">
                  <a:solidFill>
                    <a:schemeClr val="bg1"/>
                  </a:solidFill>
                </a:rPr>
                <a:t>10</a:t>
              </a:r>
              <a:endParaRPr lang="en-US" dirty="0">
                <a:solidFill>
                  <a:schemeClr val="bg1"/>
                </a:solidFill>
              </a:endParaRPr>
            </a:p>
          </p:txBody>
        </p:sp>
        <p:sp>
          <p:nvSpPr>
            <p:cNvPr id="206" name="Rectangle 37"/>
            <p:cNvSpPr>
              <a:spLocks noChangeArrowheads="1"/>
            </p:cNvSpPr>
            <p:nvPr/>
          </p:nvSpPr>
          <p:spPr bwMode="auto">
            <a:xfrm>
              <a:off x="3090302" y="524086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207" name="Rectangle 38"/>
            <p:cNvSpPr>
              <a:spLocks noChangeArrowheads="1"/>
            </p:cNvSpPr>
            <p:nvPr/>
          </p:nvSpPr>
          <p:spPr bwMode="auto">
            <a:xfrm>
              <a:off x="3208013" y="5246481"/>
              <a:ext cx="559607" cy="168482"/>
            </a:xfrm>
            <a:prstGeom prst="rect">
              <a:avLst/>
            </a:prstGeom>
            <a:noFill/>
            <a:ln w="9525">
              <a:noFill/>
              <a:miter lim="800000"/>
              <a:headEnd/>
              <a:tailEnd/>
            </a:ln>
          </p:spPr>
          <p:txBody>
            <a:bodyPr wrap="none" lIns="0" tIns="0" rIns="0" bIns="0">
              <a:spAutoFit/>
            </a:bodyPr>
            <a:lstStyle/>
            <a:p>
              <a:r>
                <a:rPr lang="zh-CN" altLang="en-US" sz="1100">
                  <a:solidFill>
                    <a:schemeClr val="bg1"/>
                  </a:solidFill>
                  <a:latin typeface="宋体" pitchFamily="2" charset="-122"/>
                </a:rPr>
                <a:t>复位按钮</a:t>
              </a:r>
              <a:endParaRPr lang="zh-CN" altLang="en-US">
                <a:solidFill>
                  <a:schemeClr val="bg1"/>
                </a:solidFill>
              </a:endParaRPr>
            </a:p>
          </p:txBody>
        </p:sp>
        <p:sp>
          <p:nvSpPr>
            <p:cNvPr id="208" name="Rectangle 39"/>
            <p:cNvSpPr>
              <a:spLocks noChangeArrowheads="1"/>
            </p:cNvSpPr>
            <p:nvPr/>
          </p:nvSpPr>
          <p:spPr bwMode="auto">
            <a:xfrm>
              <a:off x="3833229" y="5240865"/>
              <a:ext cx="208390" cy="169277"/>
            </a:xfrm>
            <a:prstGeom prst="rect">
              <a:avLst/>
            </a:prstGeom>
            <a:noFill/>
            <a:ln w="9525">
              <a:noFill/>
              <a:miter lim="800000"/>
              <a:headEnd/>
              <a:tailEnd/>
            </a:ln>
          </p:spPr>
          <p:txBody>
            <a:bodyPr wrap="none" lIns="0" tIns="0" rIns="0" bIns="0">
              <a:spAutoFit/>
            </a:bodyPr>
            <a:lstStyle/>
            <a:p>
              <a:r>
                <a:rPr lang="en-US" sz="1100">
                  <a:solidFill>
                    <a:schemeClr val="bg1"/>
                  </a:solidFill>
                </a:rPr>
                <a:t>  11</a:t>
              </a:r>
              <a:endParaRPr lang="en-US">
                <a:solidFill>
                  <a:schemeClr val="bg1"/>
                </a:solidFill>
              </a:endParaRPr>
            </a:p>
          </p:txBody>
        </p:sp>
        <p:sp>
          <p:nvSpPr>
            <p:cNvPr id="209" name="Rectangle 40"/>
            <p:cNvSpPr>
              <a:spLocks noChangeArrowheads="1"/>
            </p:cNvSpPr>
            <p:nvPr/>
          </p:nvSpPr>
          <p:spPr bwMode="auto">
            <a:xfrm>
              <a:off x="4140048" y="524086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210" name="Rectangle 41"/>
            <p:cNvSpPr>
              <a:spLocks noChangeArrowheads="1"/>
            </p:cNvSpPr>
            <p:nvPr/>
          </p:nvSpPr>
          <p:spPr bwMode="auto">
            <a:xfrm>
              <a:off x="4244251" y="5246481"/>
              <a:ext cx="420670" cy="168482"/>
            </a:xfrm>
            <a:prstGeom prst="rect">
              <a:avLst/>
            </a:prstGeom>
            <a:noFill/>
            <a:ln w="9525">
              <a:noFill/>
              <a:miter lim="800000"/>
              <a:headEnd/>
              <a:tailEnd/>
            </a:ln>
          </p:spPr>
          <p:txBody>
            <a:bodyPr wrap="none" lIns="0" tIns="0" rIns="0" bIns="0">
              <a:spAutoFit/>
            </a:bodyPr>
            <a:lstStyle/>
            <a:p>
              <a:r>
                <a:rPr lang="zh-CN" altLang="en-US" sz="1100">
                  <a:solidFill>
                    <a:schemeClr val="bg1"/>
                  </a:solidFill>
                  <a:latin typeface="宋体" pitchFamily="2" charset="-122"/>
                </a:rPr>
                <a:t>偏心轮</a:t>
              </a:r>
              <a:endParaRPr lang="zh-CN" altLang="en-US">
                <a:solidFill>
                  <a:schemeClr val="bg1"/>
                </a:solidFill>
              </a:endParaRPr>
            </a:p>
          </p:txBody>
        </p:sp>
        <p:sp>
          <p:nvSpPr>
            <p:cNvPr id="211" name="Rectangle 42"/>
            <p:cNvSpPr>
              <a:spLocks noChangeArrowheads="1"/>
            </p:cNvSpPr>
            <p:nvPr/>
          </p:nvSpPr>
          <p:spPr bwMode="auto">
            <a:xfrm>
              <a:off x="4717023" y="5240865"/>
              <a:ext cx="208390" cy="169277"/>
            </a:xfrm>
            <a:prstGeom prst="rect">
              <a:avLst/>
            </a:prstGeom>
            <a:noFill/>
            <a:ln w="9525">
              <a:noFill/>
              <a:miter lim="800000"/>
              <a:headEnd/>
              <a:tailEnd/>
            </a:ln>
          </p:spPr>
          <p:txBody>
            <a:bodyPr wrap="none" lIns="0" tIns="0" rIns="0" bIns="0">
              <a:spAutoFit/>
            </a:bodyPr>
            <a:lstStyle/>
            <a:p>
              <a:r>
                <a:rPr lang="en-US" sz="1100">
                  <a:solidFill>
                    <a:schemeClr val="bg1"/>
                  </a:solidFill>
                </a:rPr>
                <a:t>  12</a:t>
              </a:r>
              <a:endParaRPr lang="en-US">
                <a:solidFill>
                  <a:schemeClr val="bg1"/>
                </a:solidFill>
              </a:endParaRPr>
            </a:p>
          </p:txBody>
        </p:sp>
        <p:sp>
          <p:nvSpPr>
            <p:cNvPr id="212" name="Rectangle 43"/>
            <p:cNvSpPr>
              <a:spLocks noChangeArrowheads="1"/>
            </p:cNvSpPr>
            <p:nvPr/>
          </p:nvSpPr>
          <p:spPr bwMode="auto">
            <a:xfrm>
              <a:off x="5029631" y="524086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213" name="Rectangle 44"/>
            <p:cNvSpPr>
              <a:spLocks noChangeArrowheads="1"/>
            </p:cNvSpPr>
            <p:nvPr/>
          </p:nvSpPr>
          <p:spPr bwMode="auto">
            <a:xfrm>
              <a:off x="5131904" y="5246481"/>
              <a:ext cx="423193" cy="169277"/>
            </a:xfrm>
            <a:prstGeom prst="rect">
              <a:avLst/>
            </a:prstGeom>
            <a:noFill/>
            <a:ln w="9525">
              <a:noFill/>
              <a:miter lim="800000"/>
              <a:headEnd/>
              <a:tailEnd/>
            </a:ln>
          </p:spPr>
          <p:txBody>
            <a:bodyPr wrap="none" lIns="0" tIns="0" rIns="0" bIns="0">
              <a:spAutoFit/>
            </a:bodyPr>
            <a:lstStyle/>
            <a:p>
              <a:r>
                <a:rPr lang="zh-CN" altLang="en-US" sz="1100">
                  <a:solidFill>
                    <a:schemeClr val="bg1"/>
                  </a:solidFill>
                  <a:latin typeface="宋体" pitchFamily="2" charset="-122"/>
                </a:rPr>
                <a:t>支撑件</a:t>
              </a:r>
              <a:endParaRPr lang="zh-CN" altLang="en-US">
                <a:solidFill>
                  <a:schemeClr val="bg1"/>
                </a:solidFill>
              </a:endParaRPr>
            </a:p>
          </p:txBody>
        </p:sp>
        <p:sp>
          <p:nvSpPr>
            <p:cNvPr id="214" name="Rectangle 45"/>
            <p:cNvSpPr>
              <a:spLocks noChangeArrowheads="1"/>
            </p:cNvSpPr>
            <p:nvPr/>
          </p:nvSpPr>
          <p:spPr bwMode="auto">
            <a:xfrm>
              <a:off x="5604676" y="5240865"/>
              <a:ext cx="208390" cy="169277"/>
            </a:xfrm>
            <a:prstGeom prst="rect">
              <a:avLst/>
            </a:prstGeom>
            <a:noFill/>
            <a:ln w="9525">
              <a:noFill/>
              <a:miter lim="800000"/>
              <a:headEnd/>
              <a:tailEnd/>
            </a:ln>
          </p:spPr>
          <p:txBody>
            <a:bodyPr wrap="none" lIns="0" tIns="0" rIns="0" bIns="0">
              <a:spAutoFit/>
            </a:bodyPr>
            <a:lstStyle/>
            <a:p>
              <a:r>
                <a:rPr lang="en-US" sz="1100">
                  <a:solidFill>
                    <a:schemeClr val="bg1"/>
                  </a:solidFill>
                </a:rPr>
                <a:t>  13</a:t>
              </a:r>
              <a:endParaRPr lang="en-US">
                <a:solidFill>
                  <a:schemeClr val="bg1"/>
                </a:solidFill>
              </a:endParaRPr>
            </a:p>
          </p:txBody>
        </p:sp>
        <p:sp>
          <p:nvSpPr>
            <p:cNvPr id="215" name="Rectangle 46"/>
            <p:cNvSpPr>
              <a:spLocks noChangeArrowheads="1"/>
            </p:cNvSpPr>
            <p:nvPr/>
          </p:nvSpPr>
          <p:spPr bwMode="auto">
            <a:xfrm>
              <a:off x="5917284" y="5240865"/>
              <a:ext cx="43282" cy="169277"/>
            </a:xfrm>
            <a:prstGeom prst="rect">
              <a:avLst/>
            </a:prstGeom>
            <a:noFill/>
            <a:ln w="9525">
              <a:noFill/>
              <a:miter lim="800000"/>
              <a:headEnd/>
              <a:tailEnd/>
            </a:ln>
          </p:spPr>
          <p:txBody>
            <a:bodyPr wrap="none" lIns="0" tIns="0" rIns="0" bIns="0">
              <a:spAutoFit/>
            </a:bodyPr>
            <a:lstStyle/>
            <a:p>
              <a:r>
                <a:rPr lang="en-US" sz="1100">
                  <a:solidFill>
                    <a:schemeClr val="bg1"/>
                  </a:solidFill>
                </a:rPr>
                <a:t>-</a:t>
              </a:r>
              <a:endParaRPr lang="en-US">
                <a:solidFill>
                  <a:schemeClr val="bg1"/>
                </a:solidFill>
              </a:endParaRPr>
            </a:p>
          </p:txBody>
        </p:sp>
        <p:sp>
          <p:nvSpPr>
            <p:cNvPr id="216" name="Rectangle 47"/>
            <p:cNvSpPr>
              <a:spLocks noChangeArrowheads="1"/>
            </p:cNvSpPr>
            <p:nvPr/>
          </p:nvSpPr>
          <p:spPr bwMode="auto">
            <a:xfrm>
              <a:off x="6006049" y="5246481"/>
              <a:ext cx="279804" cy="168482"/>
            </a:xfrm>
            <a:prstGeom prst="rect">
              <a:avLst/>
            </a:prstGeom>
            <a:noFill/>
            <a:ln w="9525">
              <a:noFill/>
              <a:miter lim="800000"/>
              <a:headEnd/>
              <a:tailEnd/>
            </a:ln>
          </p:spPr>
          <p:txBody>
            <a:bodyPr wrap="none" lIns="0" tIns="0" rIns="0" bIns="0">
              <a:spAutoFit/>
            </a:bodyPr>
            <a:lstStyle/>
            <a:p>
              <a:r>
                <a:rPr lang="zh-CN" altLang="en-US" sz="1100">
                  <a:solidFill>
                    <a:schemeClr val="bg1"/>
                  </a:solidFill>
                  <a:latin typeface="宋体" pitchFamily="2" charset="-122"/>
                </a:rPr>
                <a:t>弹簧</a:t>
              </a:r>
              <a:endParaRPr lang="zh-CN" altLang="en-US">
                <a:solidFill>
                  <a:schemeClr val="bg1"/>
                </a:solidFill>
              </a:endParaRPr>
            </a:p>
          </p:txBody>
        </p:sp>
        <p:sp>
          <p:nvSpPr>
            <p:cNvPr id="217" name="Rectangle 48"/>
            <p:cNvSpPr>
              <a:spLocks noChangeArrowheads="1"/>
            </p:cNvSpPr>
            <p:nvPr/>
          </p:nvSpPr>
          <p:spPr bwMode="auto">
            <a:xfrm>
              <a:off x="6309009" y="5240865"/>
              <a:ext cx="32060" cy="169277"/>
            </a:xfrm>
            <a:prstGeom prst="rect">
              <a:avLst/>
            </a:prstGeom>
            <a:noFill/>
            <a:ln w="9525">
              <a:noFill/>
              <a:miter lim="800000"/>
              <a:headEnd/>
              <a:tailEnd/>
            </a:ln>
          </p:spPr>
          <p:txBody>
            <a:bodyPr wrap="none" lIns="0" tIns="0" rIns="0" bIns="0">
              <a:spAutoFit/>
            </a:bodyPr>
            <a:lstStyle/>
            <a:p>
              <a:r>
                <a:rPr lang="en-US" sz="1100">
                  <a:solidFill>
                    <a:schemeClr val="bg1"/>
                  </a:solidFill>
                </a:rPr>
                <a:t> </a:t>
              </a:r>
              <a:endParaRPr lang="en-US">
                <a:solidFill>
                  <a:schemeClr val="bg1"/>
                </a:solidFill>
              </a:endParaRPr>
            </a:p>
          </p:txBody>
        </p:sp>
        <p:sp>
          <p:nvSpPr>
            <p:cNvPr id="219" name="Rectangle 50"/>
            <p:cNvSpPr>
              <a:spLocks noChangeArrowheads="1"/>
            </p:cNvSpPr>
            <p:nvPr/>
          </p:nvSpPr>
          <p:spPr bwMode="auto">
            <a:xfrm>
              <a:off x="1643042" y="4718570"/>
              <a:ext cx="32060" cy="169277"/>
            </a:xfrm>
            <a:prstGeom prst="rect">
              <a:avLst/>
            </a:prstGeom>
            <a:noFill/>
            <a:ln w="9525">
              <a:noFill/>
              <a:miter lim="800000"/>
              <a:headEnd/>
              <a:tailEnd/>
            </a:ln>
          </p:spPr>
          <p:txBody>
            <a:bodyPr wrap="none" lIns="0" tIns="0" rIns="0" bIns="0">
              <a:spAutoFit/>
            </a:bodyPr>
            <a:lstStyle/>
            <a:p>
              <a:r>
                <a:rPr lang="en-US" sz="1100">
                  <a:solidFill>
                    <a:schemeClr val="bg1"/>
                  </a:solidFill>
                </a:rPr>
                <a:t> </a:t>
              </a:r>
              <a:endParaRPr lang="en-US">
                <a:solidFill>
                  <a:schemeClr val="bg1"/>
                </a:solidFill>
              </a:endParaRPr>
            </a:p>
          </p:txBody>
        </p:sp>
      </p:grpSp>
      <p:sp>
        <p:nvSpPr>
          <p:cNvPr id="220" name="Rectangle 55"/>
          <p:cNvSpPr>
            <a:spLocks noChangeArrowheads="1"/>
          </p:cNvSpPr>
          <p:nvPr/>
        </p:nvSpPr>
        <p:spPr bwMode="auto">
          <a:xfrm>
            <a:off x="2093876" y="5429264"/>
            <a:ext cx="4786346" cy="400110"/>
          </a:xfrm>
          <a:prstGeom prst="rect">
            <a:avLst/>
          </a:prstGeom>
          <a:noFill/>
          <a:ln w="9525">
            <a:noFill/>
            <a:miter lim="800000"/>
            <a:headEnd/>
            <a:tailEnd/>
          </a:ln>
        </p:spPr>
        <p:txBody>
          <a:bodyPr wrap="square">
            <a:spAutoFit/>
          </a:bodyPr>
          <a:lstStyle/>
          <a:p>
            <a:pPr algn="l"/>
            <a:r>
              <a:rPr lang="zh-CN" altLang="en-US" sz="2000" dirty="0" smtClean="0">
                <a:latin typeface="Arial" pitchFamily="34" charset="0"/>
                <a:ea typeface="楷体_GB2312" pitchFamily="49" charset="-122"/>
              </a:rPr>
              <a:t>       双</a:t>
            </a:r>
            <a:r>
              <a:rPr lang="zh-CN" altLang="en-US" sz="2000" dirty="0">
                <a:latin typeface="Arial" pitchFamily="34" charset="0"/>
                <a:ea typeface="楷体_GB2312" pitchFamily="49" charset="-122"/>
              </a:rPr>
              <a:t>金属片式热继电器原理示意图</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Rectangle 55"/>
          <p:cNvSpPr>
            <a:spLocks noChangeArrowheads="1"/>
          </p:cNvSpPr>
          <p:nvPr/>
        </p:nvSpPr>
        <p:spPr bwMode="auto">
          <a:xfrm>
            <a:off x="500034" y="1071546"/>
            <a:ext cx="5715040" cy="4616648"/>
          </a:xfrm>
          <a:prstGeom prst="rect">
            <a:avLst/>
          </a:prstGeom>
          <a:noFill/>
          <a:ln w="9525">
            <a:noFill/>
            <a:miter lim="800000"/>
            <a:headEnd/>
            <a:tailEnd/>
          </a:ln>
        </p:spPr>
        <p:txBody>
          <a:bodyPr wrap="square">
            <a:spAutoFit/>
          </a:bodyPr>
          <a:lstStyle/>
          <a:p>
            <a:pPr algn="l"/>
            <a:r>
              <a:rPr lang="zh-CN" altLang="en-US" dirty="0" smtClean="0">
                <a:latin typeface="华文细黑" pitchFamily="2" charset="-122"/>
                <a:ea typeface="华文细黑" pitchFamily="2" charset="-122"/>
              </a:rPr>
              <a:t>计算示例：</a:t>
            </a:r>
            <a:r>
              <a:rPr lang="en-US" altLang="zh-CN" dirty="0" smtClean="0">
                <a:latin typeface="华文细黑" pitchFamily="2" charset="-122"/>
                <a:ea typeface="华文细黑" pitchFamily="2" charset="-122"/>
              </a:rPr>
              <a:t>5.5kW</a:t>
            </a:r>
            <a:r>
              <a:rPr lang="zh-CN" altLang="en-US" dirty="0" smtClean="0">
                <a:latin typeface="华文细黑" pitchFamily="2" charset="-122"/>
                <a:ea typeface="华文细黑" pitchFamily="2" charset="-122"/>
              </a:rPr>
              <a:t>水泵配电回路的各元器件的选型计算。</a:t>
            </a:r>
            <a:endParaRPr lang="en-US" altLang="zh-CN" dirty="0" smtClean="0">
              <a:latin typeface="华文细黑" pitchFamily="2" charset="-122"/>
              <a:ea typeface="华文细黑" pitchFamily="2" charset="-122"/>
            </a:endParaRPr>
          </a:p>
          <a:p>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水泵额定运行电流</a:t>
            </a:r>
            <a:r>
              <a:rPr lang="en-US" altLang="zh-CN" dirty="0" smtClean="0">
                <a:latin typeface="华文细黑" pitchFamily="2" charset="-122"/>
                <a:ea typeface="华文细黑" pitchFamily="2" charset="-122"/>
              </a:rPr>
              <a:t>=P/(1.732×U×COSΦ</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r>
              <a:rPr lang="en-US" altLang="zh-CN" dirty="0" smtClean="0">
                <a:latin typeface="华文细黑" pitchFamily="2" charset="-122"/>
                <a:ea typeface="华文细黑" pitchFamily="2" charset="-122"/>
              </a:rPr>
              <a:t>                                   =5.5/(1.732×0.38×0.8)</a:t>
            </a:r>
          </a:p>
          <a:p>
            <a:r>
              <a:rPr lang="en-US" altLang="zh-CN" dirty="0" smtClean="0">
                <a:latin typeface="华文细黑" pitchFamily="2" charset="-122"/>
                <a:ea typeface="华文细黑" pitchFamily="2" charset="-122"/>
              </a:rPr>
              <a:t>                                   =10.4(A)</a:t>
            </a:r>
          </a:p>
          <a:p>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断路器</a:t>
            </a:r>
            <a:r>
              <a:rPr lang="en-US" altLang="zh-CN" dirty="0" smtClean="0">
                <a:latin typeface="华文细黑" pitchFamily="2" charset="-122"/>
                <a:ea typeface="华文细黑" pitchFamily="2" charset="-122"/>
              </a:rPr>
              <a:t>(QF)</a:t>
            </a:r>
            <a:r>
              <a:rPr lang="zh-CN" altLang="en-US" dirty="0" smtClean="0">
                <a:latin typeface="华文细黑" pitchFamily="2" charset="-122"/>
                <a:ea typeface="华文细黑" pitchFamily="2" charset="-122"/>
              </a:rPr>
              <a:t>、交流接触</a:t>
            </a:r>
            <a:r>
              <a:rPr lang="en-US" altLang="zh-CN" dirty="0" smtClean="0">
                <a:latin typeface="华文细黑" pitchFamily="2" charset="-122"/>
                <a:ea typeface="华文细黑" pitchFamily="2" charset="-122"/>
              </a:rPr>
              <a:t>(KM</a:t>
            </a:r>
            <a:r>
              <a:rPr lang="en-US" altLang="zh-CN" dirty="0" smtClean="0">
                <a:latin typeface="华文细黑" pitchFamily="2" charset="-122"/>
                <a:ea typeface="华文细黑" pitchFamily="2" charset="-122"/>
              </a:rPr>
              <a:t>)</a:t>
            </a:r>
            <a:r>
              <a:rPr lang="zh-CN" altLang="en-US" dirty="0" smtClean="0">
                <a:latin typeface="华文细黑" pitchFamily="2" charset="-122"/>
                <a:ea typeface="华文细黑" pitchFamily="2" charset="-122"/>
              </a:rPr>
              <a:t>轻负荷类型设备可</a:t>
            </a:r>
            <a:r>
              <a:rPr lang="zh-CN" altLang="en-US" dirty="0" smtClean="0">
                <a:latin typeface="华文细黑" pitchFamily="2" charset="-122"/>
                <a:ea typeface="华文细黑" pitchFamily="2" charset="-122"/>
              </a:rPr>
              <a:t>按额定运行电流</a:t>
            </a:r>
            <a:r>
              <a:rPr lang="en-US" altLang="zh-CN" dirty="0" smtClean="0">
                <a:latin typeface="华文细黑" pitchFamily="2" charset="-122"/>
                <a:ea typeface="华文细黑" pitchFamily="2" charset="-122"/>
              </a:rPr>
              <a:t>1.3</a:t>
            </a:r>
            <a:r>
              <a:rPr lang="zh-CN" altLang="en-US" dirty="0" smtClean="0">
                <a:latin typeface="华文细黑" pitchFamily="2" charset="-122"/>
                <a:ea typeface="华文细黑" pitchFamily="2" charset="-122"/>
              </a:rPr>
              <a:t>倍</a:t>
            </a:r>
            <a:r>
              <a:rPr lang="zh-CN" altLang="en-US" dirty="0" smtClean="0">
                <a:latin typeface="华文细黑" pitchFamily="2" charset="-122"/>
                <a:ea typeface="华文细黑" pitchFamily="2" charset="-122"/>
              </a:rPr>
              <a:t>选取，热继电器</a:t>
            </a:r>
            <a:r>
              <a:rPr lang="en-US" altLang="zh-CN" dirty="0" smtClean="0">
                <a:latin typeface="华文细黑" pitchFamily="2" charset="-122"/>
                <a:ea typeface="华文细黑" pitchFamily="2" charset="-122"/>
              </a:rPr>
              <a:t>(KH)</a:t>
            </a:r>
            <a:r>
              <a:rPr lang="zh-CN" altLang="en-US" dirty="0" smtClean="0">
                <a:latin typeface="华文细黑" pitchFamily="2" charset="-122"/>
                <a:ea typeface="华文细黑" pitchFamily="2" charset="-122"/>
              </a:rPr>
              <a:t>按额定运行</a:t>
            </a:r>
            <a:r>
              <a:rPr lang="zh-CN" altLang="en-US" dirty="0" smtClean="0">
                <a:latin typeface="华文细黑" pitchFamily="2" charset="-122"/>
                <a:ea typeface="华文细黑" pitchFamily="2" charset="-122"/>
              </a:rPr>
              <a:t>电流</a:t>
            </a:r>
            <a:r>
              <a:rPr lang="en-US" altLang="zh-CN" dirty="0" smtClean="0">
                <a:latin typeface="华文细黑" pitchFamily="2" charset="-122"/>
                <a:ea typeface="华文细黑" pitchFamily="2" charset="-122"/>
              </a:rPr>
              <a:t>1.15</a:t>
            </a:r>
            <a:r>
              <a:rPr lang="zh-CN" altLang="en-US" dirty="0" smtClean="0">
                <a:latin typeface="华文细黑" pitchFamily="2" charset="-122"/>
                <a:ea typeface="华文细黑" pitchFamily="2" charset="-122"/>
              </a:rPr>
              <a:t>倍选取。此次设备为水泵，断路器及</a:t>
            </a:r>
            <a:r>
              <a:rPr lang="zh-CN" altLang="en-US" dirty="0" smtClean="0">
                <a:latin typeface="华文细黑" pitchFamily="2" charset="-122"/>
                <a:ea typeface="华文细黑" pitchFamily="2" charset="-122"/>
              </a:rPr>
              <a:t>交流接触器整定电流为</a:t>
            </a:r>
            <a:r>
              <a:rPr lang="en-US" altLang="zh-CN" dirty="0" smtClean="0">
                <a:latin typeface="华文细黑" pitchFamily="2" charset="-122"/>
                <a:ea typeface="华文细黑" pitchFamily="2" charset="-122"/>
              </a:rPr>
              <a:t>(</a:t>
            </a:r>
            <a:r>
              <a:rPr lang="en-US" altLang="zh-CN" dirty="0" smtClean="0">
                <a:latin typeface="华文细黑" pitchFamily="2" charset="-122"/>
                <a:ea typeface="华文细黑" pitchFamily="2" charset="-122"/>
              </a:rPr>
              <a:t>10.4×1.3=13.5A)</a:t>
            </a:r>
            <a:r>
              <a:rPr lang="zh-CN" altLang="en-US" dirty="0" smtClean="0">
                <a:latin typeface="华文细黑" pitchFamily="2" charset="-122"/>
                <a:ea typeface="华文细黑" pitchFamily="2" charset="-122"/>
              </a:rPr>
              <a:t>，</a:t>
            </a:r>
            <a:r>
              <a:rPr lang="zh-CN" altLang="en-US" dirty="0" smtClean="0">
                <a:latin typeface="华文细黑" pitchFamily="2" charset="-122"/>
                <a:ea typeface="华文细黑" pitchFamily="2" charset="-122"/>
              </a:rPr>
              <a:t>热继电器整定电流为</a:t>
            </a:r>
            <a:r>
              <a:rPr lang="en-US" altLang="zh-CN" dirty="0" smtClean="0">
                <a:latin typeface="华文细黑" pitchFamily="2" charset="-122"/>
                <a:ea typeface="华文细黑" pitchFamily="2" charset="-122"/>
              </a:rPr>
              <a:t>(</a:t>
            </a:r>
            <a:r>
              <a:rPr lang="en-US" altLang="zh-CN" dirty="0" smtClean="0">
                <a:latin typeface="华文细黑" pitchFamily="2" charset="-122"/>
                <a:ea typeface="华文细黑" pitchFamily="2" charset="-122"/>
              </a:rPr>
              <a:t>10.4×1.15=12A)</a:t>
            </a:r>
            <a:r>
              <a:rPr lang="zh-CN" altLang="en-US" dirty="0" smtClean="0">
                <a:latin typeface="华文细黑" pitchFamily="2" charset="-122"/>
                <a:ea typeface="华文细黑" pitchFamily="2" charset="-122"/>
              </a:rPr>
              <a:t>。</a:t>
            </a:r>
            <a:endParaRPr lang="en-US" altLang="zh-CN" dirty="0" smtClean="0">
              <a:solidFill>
                <a:schemeClr val="bg2">
                  <a:lumMod val="50000"/>
                </a:schemeClr>
              </a:solidFill>
              <a:latin typeface="华文细黑" pitchFamily="2" charset="-122"/>
              <a:ea typeface="华文细黑" pitchFamily="2" charset="-122"/>
            </a:endParaRPr>
          </a:p>
          <a:p>
            <a:r>
              <a:rPr lang="en-US" altLang="zh-CN" dirty="0" smtClean="0">
                <a:solidFill>
                  <a:schemeClr val="bg2">
                    <a:lumMod val="50000"/>
                  </a:schemeClr>
                </a:solidFill>
                <a:latin typeface="华文细黑" pitchFamily="2" charset="-122"/>
                <a:ea typeface="华文细黑" pitchFamily="2" charset="-122"/>
              </a:rPr>
              <a:t>    </a:t>
            </a:r>
            <a:r>
              <a:rPr lang="zh-CN" altLang="en-US" dirty="0" smtClean="0">
                <a:latin typeface="华文细黑" pitchFamily="2" charset="-122"/>
                <a:ea typeface="华文细黑" pitchFamily="2" charset="-122"/>
              </a:rPr>
              <a:t>根据上述计算，采用施耐德产品可选型如下：</a:t>
            </a:r>
            <a:endParaRPr lang="en-US" altLang="zh-CN" dirty="0" smtClean="0">
              <a:latin typeface="华文细黑" pitchFamily="2" charset="-122"/>
              <a:ea typeface="华文细黑" pitchFamily="2" charset="-122"/>
            </a:endParaRPr>
          </a:p>
          <a:p>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断路器选用：</a:t>
            </a:r>
            <a:r>
              <a:rPr lang="en-US" altLang="zh-CN" dirty="0" smtClean="0">
                <a:latin typeface="华文细黑" pitchFamily="2" charset="-122"/>
                <a:ea typeface="华文细黑" pitchFamily="2" charset="-122"/>
              </a:rPr>
              <a:t>C65N 3P D16</a:t>
            </a:r>
          </a:p>
          <a:p>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交流接触器选用：</a:t>
            </a:r>
            <a:r>
              <a:rPr lang="en-US" altLang="zh-CN" dirty="0" smtClean="0">
                <a:latin typeface="华文细黑" pitchFamily="2" charset="-122"/>
                <a:ea typeface="华文细黑" pitchFamily="2" charset="-122"/>
              </a:rPr>
              <a:t> LC1D18</a:t>
            </a:r>
          </a:p>
          <a:p>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热继电器选用：</a:t>
            </a:r>
            <a:r>
              <a:rPr lang="en-US" altLang="zh-CN" dirty="0" smtClean="0">
                <a:latin typeface="华文细黑" pitchFamily="2" charset="-122"/>
                <a:ea typeface="华文细黑" pitchFamily="2" charset="-122"/>
              </a:rPr>
              <a:t> LRD16</a:t>
            </a:r>
            <a:r>
              <a:rPr lang="zh-CN" altLang="en-US" dirty="0" smtClean="0">
                <a:latin typeface="华文细黑" pitchFamily="2" charset="-122"/>
                <a:ea typeface="华文细黑" pitchFamily="2" charset="-122"/>
              </a:rPr>
              <a:t>（</a:t>
            </a:r>
            <a:r>
              <a:rPr lang="en-US" altLang="zh-CN" dirty="0" smtClean="0">
                <a:latin typeface="华文细黑" pitchFamily="2" charset="-122"/>
                <a:ea typeface="华文细黑" pitchFamily="2" charset="-122"/>
              </a:rPr>
              <a:t>9~13A</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r>
              <a:rPr lang="en-US" altLang="zh-CN" sz="2000" dirty="0" smtClean="0">
                <a:latin typeface="+mn-ea"/>
              </a:rPr>
              <a:t>    </a:t>
            </a:r>
            <a:endParaRPr lang="en-US" altLang="zh-CN" sz="2000" dirty="0" smtClean="0">
              <a:latin typeface="Arial" pitchFamily="34" charset="0"/>
              <a:ea typeface="楷体_GB2312" pitchFamily="49" charset="-122"/>
            </a:endParaRPr>
          </a:p>
          <a:p>
            <a:pPr algn="l"/>
            <a:endParaRPr lang="en-US" altLang="zh-CN" sz="2000" dirty="0" smtClean="0">
              <a:latin typeface="Arial" pitchFamily="34" charset="0"/>
              <a:ea typeface="楷体_GB2312" pitchFamily="49" charset="-122"/>
            </a:endParaRPr>
          </a:p>
          <a:p>
            <a:pPr algn="l"/>
            <a:endParaRPr lang="en-US" altLang="zh-CN" sz="2000" dirty="0" smtClean="0">
              <a:latin typeface="Arial" pitchFamily="34" charset="0"/>
              <a:ea typeface="楷体_GB2312" pitchFamily="49" charset="-122"/>
            </a:endParaRPr>
          </a:p>
        </p:txBody>
      </p:sp>
      <p:pic>
        <p:nvPicPr>
          <p:cNvPr id="3075" name="Picture 3"/>
          <p:cNvPicPr>
            <a:picLocks noChangeAspect="1" noChangeArrowheads="1"/>
          </p:cNvPicPr>
          <p:nvPr/>
        </p:nvPicPr>
        <p:blipFill>
          <a:blip r:embed="rId3"/>
          <a:srcRect/>
          <a:stretch>
            <a:fillRect/>
          </a:stretch>
        </p:blipFill>
        <p:spPr bwMode="auto">
          <a:xfrm>
            <a:off x="6429388" y="1428736"/>
            <a:ext cx="1838323" cy="3990975"/>
          </a:xfrm>
          <a:prstGeom prst="rect">
            <a:avLst/>
          </a:prstGeom>
          <a:noFill/>
          <a:ln w="9525">
            <a:noFill/>
            <a:miter lim="800000"/>
            <a:headEnd/>
            <a:tailEnd/>
          </a:ln>
          <a:effectLst/>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常用低压电器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1473534" y="1714488"/>
            <a:ext cx="6027424" cy="4214842"/>
          </a:xfrm>
          <a:prstGeom prst="rect">
            <a:avLst/>
          </a:prstGeom>
        </p:spPr>
        <p:txBody>
          <a:bodyPr>
            <a:normAutofit/>
          </a:bodyPr>
          <a:lstStyle/>
          <a:p>
            <a:pPr algn="l">
              <a:buNone/>
            </a:pPr>
            <a:r>
              <a:rPr lang="zh-CN" altLang="en-US" sz="2200" b="1" dirty="0" smtClean="0">
                <a:solidFill>
                  <a:schemeClr val="tx1"/>
                </a:solidFill>
                <a:latin typeface="华文细黑" pitchFamily="2" charset="-122"/>
                <a:ea typeface="华文细黑" pitchFamily="2" charset="-122"/>
              </a:rPr>
              <a:t>电线电缆的产品分类</a:t>
            </a:r>
            <a:endParaRPr lang="en-US" altLang="zh-CN" sz="2200" b="1" dirty="0" smtClean="0">
              <a:solidFill>
                <a:schemeClr val="tx1"/>
              </a:solidFill>
              <a:latin typeface="华文细黑" pitchFamily="2" charset="-122"/>
              <a:ea typeface="华文细黑" pitchFamily="2" charset="-122"/>
            </a:endParaRPr>
          </a:p>
          <a:p>
            <a:pPr algn="l">
              <a:buNone/>
            </a:pPr>
            <a:endParaRPr lang="zh-CN" altLang="en-US" sz="1000" b="1" dirty="0" smtClean="0">
              <a:solidFill>
                <a:schemeClr val="tx1"/>
              </a:solidFill>
              <a:latin typeface="华文细黑" pitchFamily="2" charset="-122"/>
              <a:ea typeface="华文细黑" pitchFamily="2" charset="-122"/>
            </a:endParaRPr>
          </a:p>
          <a:p>
            <a:pPr algn="l">
              <a:buNone/>
            </a:pP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1</a:t>
            </a:r>
            <a:r>
              <a:rPr lang="zh-CN" altLang="en-US" sz="2200" dirty="0" smtClean="0">
                <a:solidFill>
                  <a:schemeClr val="tx1"/>
                </a:solidFill>
                <a:latin typeface="华文细黑" pitchFamily="2" charset="-122"/>
                <a:ea typeface="华文细黑" pitchFamily="2" charset="-122"/>
              </a:rPr>
              <a:t>）裸电线与裸导体制品</a:t>
            </a:r>
            <a:endParaRPr lang="en-US" altLang="zh-CN" sz="2200" dirty="0" smtClean="0">
              <a:solidFill>
                <a:schemeClr val="tx1"/>
              </a:solidFill>
              <a:latin typeface="华文细黑" pitchFamily="2" charset="-122"/>
              <a:ea typeface="华文细黑" pitchFamily="2" charset="-122"/>
            </a:endParaRPr>
          </a:p>
          <a:p>
            <a:pPr algn="l">
              <a:buNone/>
            </a:pPr>
            <a:endParaRPr lang="zh-CN" altLang="en-US" sz="1000" dirty="0" smtClean="0">
              <a:solidFill>
                <a:schemeClr val="tx1"/>
              </a:solidFill>
              <a:latin typeface="华文细黑" pitchFamily="2" charset="-122"/>
              <a:ea typeface="华文细黑" pitchFamily="2" charset="-122"/>
            </a:endParaRPr>
          </a:p>
          <a:p>
            <a:pPr algn="l">
              <a:buNone/>
            </a:pP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2</a:t>
            </a:r>
            <a:r>
              <a:rPr lang="zh-CN" altLang="en-US" sz="2200" dirty="0" smtClean="0">
                <a:solidFill>
                  <a:schemeClr val="tx1"/>
                </a:solidFill>
                <a:latin typeface="华文细黑" pitchFamily="2" charset="-122"/>
                <a:ea typeface="华文细黑" pitchFamily="2" charset="-122"/>
              </a:rPr>
              <a:t>）电力电缆</a:t>
            </a:r>
            <a:endParaRPr lang="en-US" altLang="zh-CN" sz="2200" dirty="0" smtClean="0">
              <a:solidFill>
                <a:schemeClr val="tx1"/>
              </a:solidFill>
              <a:latin typeface="华文细黑" pitchFamily="2" charset="-122"/>
              <a:ea typeface="华文细黑" pitchFamily="2" charset="-122"/>
            </a:endParaRPr>
          </a:p>
          <a:p>
            <a:pPr algn="l">
              <a:buNone/>
            </a:pPr>
            <a:endParaRPr lang="zh-CN" altLang="en-US" sz="1000" dirty="0" smtClean="0">
              <a:solidFill>
                <a:schemeClr val="tx1"/>
              </a:solidFill>
              <a:latin typeface="华文细黑" pitchFamily="2" charset="-122"/>
              <a:ea typeface="华文细黑" pitchFamily="2" charset="-122"/>
            </a:endParaRPr>
          </a:p>
          <a:p>
            <a:pPr algn="l">
              <a:buNone/>
            </a:pP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3</a:t>
            </a:r>
            <a:r>
              <a:rPr lang="zh-CN" altLang="en-US" sz="2200" dirty="0" smtClean="0">
                <a:solidFill>
                  <a:schemeClr val="tx1"/>
                </a:solidFill>
                <a:latin typeface="华文细黑" pitchFamily="2" charset="-122"/>
                <a:ea typeface="华文细黑" pitchFamily="2" charset="-122"/>
              </a:rPr>
              <a:t>）电气装备用电线电缆</a:t>
            </a:r>
            <a:endParaRPr lang="en-US" altLang="zh-CN" sz="2200" dirty="0" smtClean="0">
              <a:solidFill>
                <a:schemeClr val="tx1"/>
              </a:solidFill>
              <a:latin typeface="华文细黑" pitchFamily="2" charset="-122"/>
              <a:ea typeface="华文细黑" pitchFamily="2" charset="-122"/>
            </a:endParaRPr>
          </a:p>
          <a:p>
            <a:pPr algn="l">
              <a:buNone/>
            </a:pPr>
            <a:endParaRPr lang="zh-CN" altLang="en-US" sz="1000" dirty="0" smtClean="0">
              <a:solidFill>
                <a:schemeClr val="tx1"/>
              </a:solidFill>
              <a:latin typeface="华文细黑" pitchFamily="2" charset="-122"/>
              <a:ea typeface="华文细黑" pitchFamily="2" charset="-122"/>
            </a:endParaRPr>
          </a:p>
          <a:p>
            <a:pPr algn="l">
              <a:buNone/>
            </a:pP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4</a:t>
            </a:r>
            <a:r>
              <a:rPr lang="zh-CN" altLang="en-US" sz="2200" dirty="0" smtClean="0">
                <a:solidFill>
                  <a:schemeClr val="tx1"/>
                </a:solidFill>
                <a:latin typeface="华文细黑" pitchFamily="2" charset="-122"/>
                <a:ea typeface="华文细黑" pitchFamily="2" charset="-122"/>
              </a:rPr>
              <a:t>）通信电缆与光缆</a:t>
            </a:r>
            <a:endParaRPr lang="en-US" altLang="zh-CN" sz="2200" dirty="0" smtClean="0">
              <a:solidFill>
                <a:schemeClr val="tx1"/>
              </a:solidFill>
              <a:latin typeface="华文细黑" pitchFamily="2" charset="-122"/>
              <a:ea typeface="华文细黑" pitchFamily="2" charset="-122"/>
            </a:endParaRPr>
          </a:p>
          <a:p>
            <a:pPr algn="l">
              <a:buNone/>
            </a:pPr>
            <a:endParaRPr lang="zh-CN" altLang="en-US" sz="1000" dirty="0" smtClean="0">
              <a:solidFill>
                <a:schemeClr val="tx1"/>
              </a:solidFill>
              <a:latin typeface="华文细黑" pitchFamily="2" charset="-122"/>
              <a:ea typeface="华文细黑" pitchFamily="2" charset="-122"/>
            </a:endParaRPr>
          </a:p>
          <a:p>
            <a:pPr algn="l">
              <a:buNone/>
            </a:pP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5</a:t>
            </a:r>
            <a:r>
              <a:rPr lang="zh-CN" altLang="en-US" sz="2200" dirty="0" smtClean="0">
                <a:solidFill>
                  <a:schemeClr val="tx1"/>
                </a:solidFill>
                <a:latin typeface="华文细黑" pitchFamily="2" charset="-122"/>
                <a:ea typeface="华文细黑" pitchFamily="2" charset="-122"/>
              </a:rPr>
              <a:t>）电磁线（绕组线）</a:t>
            </a:r>
            <a:r>
              <a:rPr lang="zh-CN" altLang="en-US" sz="2200" dirty="0" smtClean="0">
                <a:solidFill>
                  <a:schemeClr val="tx1"/>
                </a:solidFill>
                <a:latin typeface="+mn-ea"/>
              </a:rPr>
              <a:t>  </a:t>
            </a:r>
            <a:endParaRPr lang="zh-CN" altLang="en-US" sz="2200" dirty="0"/>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643050"/>
            <a:ext cx="7813374" cy="5072098"/>
          </a:xfrm>
          <a:prstGeom prst="rect">
            <a:avLst/>
          </a:prstGeom>
        </p:spPr>
        <p:txBody>
          <a:bodyPr>
            <a:normAutofit/>
          </a:bodyPr>
          <a:lstStyle/>
          <a:p>
            <a:pPr algn="l">
              <a:buNone/>
            </a:pPr>
            <a:r>
              <a:rPr lang="zh-CN" altLang="en-US" sz="2200" b="1" dirty="0" smtClean="0">
                <a:solidFill>
                  <a:schemeClr val="tx1"/>
                </a:solidFill>
                <a:latin typeface="华文细黑" pitchFamily="2" charset="-122"/>
                <a:ea typeface="华文细黑" pitchFamily="2" charset="-122"/>
              </a:rPr>
              <a:t>我国电缆产品的电压等级有：</a:t>
            </a:r>
          </a:p>
          <a:p>
            <a:pPr algn="l">
              <a:buNone/>
            </a:pPr>
            <a:r>
              <a:rPr lang="zh-CN" altLang="en-US" sz="2200" dirty="0" smtClean="0">
                <a:solidFill>
                  <a:schemeClr val="tx1"/>
                </a:solidFill>
                <a:latin typeface="华文细黑" pitchFamily="2" charset="-122"/>
                <a:ea typeface="华文细黑" pitchFamily="2" charset="-122"/>
              </a:rPr>
              <a:t>      </a:t>
            </a:r>
            <a:r>
              <a:rPr lang="en-US" altLang="zh-CN" sz="2200" dirty="0" smtClean="0">
                <a:solidFill>
                  <a:srgbClr val="FF0000"/>
                </a:solidFill>
                <a:latin typeface="华文细黑" pitchFamily="2" charset="-122"/>
                <a:ea typeface="华文细黑" pitchFamily="2" charset="-122"/>
              </a:rPr>
              <a:t>0.6/1kV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 1/1kV</a:t>
            </a:r>
            <a:r>
              <a:rPr lang="zh-CN" altLang="en-US" sz="2200" dirty="0" smtClean="0">
                <a:solidFill>
                  <a:schemeClr val="tx1"/>
                </a:solidFill>
                <a:latin typeface="华文细黑" pitchFamily="2" charset="-122"/>
                <a:ea typeface="华文细黑" pitchFamily="2" charset="-122"/>
              </a:rPr>
              <a:t> 、 </a:t>
            </a:r>
            <a:r>
              <a:rPr lang="en-US" altLang="zh-CN" sz="2200" dirty="0" smtClean="0">
                <a:solidFill>
                  <a:schemeClr val="tx1"/>
                </a:solidFill>
                <a:latin typeface="华文细黑" pitchFamily="2" charset="-122"/>
                <a:ea typeface="华文细黑" pitchFamily="2" charset="-122"/>
              </a:rPr>
              <a:t>3.6/6kV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6/6kV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rgbClr val="FF0000"/>
                </a:solidFill>
                <a:latin typeface="华文细黑" pitchFamily="2" charset="-122"/>
                <a:ea typeface="华文细黑" pitchFamily="2" charset="-122"/>
              </a:rPr>
              <a:t>6/10kV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8.7/10kV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8.7/15kV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 12/15kV</a:t>
            </a: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15/20kV</a:t>
            </a: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18/20kV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18/30kV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rgbClr val="FF0000"/>
                </a:solidFill>
                <a:latin typeface="华文细黑" pitchFamily="2" charset="-122"/>
                <a:ea typeface="华文细黑" pitchFamily="2" charset="-122"/>
              </a:rPr>
              <a:t>21/35kV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 26/35kV</a:t>
            </a: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36/63kV</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 48/63kV</a:t>
            </a:r>
            <a:r>
              <a:rPr lang="zh-CN" altLang="en-US" sz="2200" dirty="0" smtClean="0">
                <a:solidFill>
                  <a:srgbClr val="FF0000"/>
                </a:solidFill>
                <a:latin typeface="华文细黑" pitchFamily="2" charset="-122"/>
                <a:ea typeface="华文细黑" pitchFamily="2" charset="-122"/>
              </a:rPr>
              <a:t>、 </a:t>
            </a:r>
            <a:r>
              <a:rPr lang="en-US" altLang="zh-CN" sz="2200" dirty="0" smtClean="0">
                <a:solidFill>
                  <a:srgbClr val="FF0000"/>
                </a:solidFill>
                <a:latin typeface="华文细黑" pitchFamily="2" charset="-122"/>
                <a:ea typeface="华文细黑" pitchFamily="2" charset="-122"/>
              </a:rPr>
              <a:t>64/110kV</a:t>
            </a:r>
            <a:r>
              <a:rPr lang="zh-CN" altLang="en-US" sz="2200" dirty="0" smtClean="0">
                <a:solidFill>
                  <a:srgbClr val="FF0000"/>
                </a:solidFill>
                <a:latin typeface="华文细黑" pitchFamily="2" charset="-122"/>
                <a:ea typeface="华文细黑" pitchFamily="2" charset="-122"/>
              </a:rPr>
              <a:t> </a:t>
            </a:r>
            <a:r>
              <a:rPr lang="zh-CN" altLang="en-US" sz="2200" dirty="0" smtClean="0">
                <a:solidFill>
                  <a:schemeClr val="tx1"/>
                </a:solidFill>
                <a:latin typeface="华文细黑" pitchFamily="2" charset="-122"/>
                <a:ea typeface="华文细黑" pitchFamily="2" charset="-122"/>
              </a:rPr>
              <a:t>、</a:t>
            </a:r>
            <a:r>
              <a:rPr lang="en-US" altLang="zh-CN" sz="2200" dirty="0" smtClean="0">
                <a:solidFill>
                  <a:schemeClr val="tx1"/>
                </a:solidFill>
                <a:latin typeface="华文细黑" pitchFamily="2" charset="-122"/>
                <a:ea typeface="华文细黑" pitchFamily="2" charset="-122"/>
              </a:rPr>
              <a:t> 127/220kV</a:t>
            </a: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 190/330kV</a:t>
            </a:r>
            <a:r>
              <a:rPr lang="zh-CN" altLang="en-US" sz="2200" dirty="0" smtClean="0">
                <a:solidFill>
                  <a:schemeClr val="tx1"/>
                </a:solidFill>
                <a:latin typeface="华文细黑" pitchFamily="2" charset="-122"/>
                <a:ea typeface="华文细黑" pitchFamily="2" charset="-122"/>
              </a:rPr>
              <a:t> 、</a:t>
            </a:r>
            <a:r>
              <a:rPr lang="en-US" altLang="zh-CN" sz="2200" dirty="0" smtClean="0">
                <a:solidFill>
                  <a:schemeClr val="tx1"/>
                </a:solidFill>
                <a:latin typeface="华文细黑" pitchFamily="2" charset="-122"/>
                <a:ea typeface="华文细黑" pitchFamily="2" charset="-122"/>
              </a:rPr>
              <a:t> 290/500kV</a:t>
            </a:r>
            <a:r>
              <a:rPr lang="zh-CN" altLang="en-US" sz="2200" dirty="0" smtClean="0">
                <a:solidFill>
                  <a:schemeClr val="tx1"/>
                </a:solidFill>
                <a:latin typeface="华文细黑" pitchFamily="2" charset="-122"/>
                <a:ea typeface="华文细黑" pitchFamily="2" charset="-122"/>
              </a:rPr>
              <a:t>共</a:t>
            </a:r>
            <a:r>
              <a:rPr lang="en-US" altLang="zh-CN" sz="2200" dirty="0" smtClean="0">
                <a:solidFill>
                  <a:schemeClr val="tx1"/>
                </a:solidFill>
                <a:latin typeface="华文细黑" pitchFamily="2" charset="-122"/>
                <a:ea typeface="华文细黑" pitchFamily="2" charset="-122"/>
              </a:rPr>
              <a:t>19</a:t>
            </a:r>
            <a:r>
              <a:rPr lang="zh-CN" altLang="en-US" sz="2200" dirty="0" smtClean="0">
                <a:solidFill>
                  <a:schemeClr val="tx1"/>
                </a:solidFill>
                <a:latin typeface="华文细黑" pitchFamily="2" charset="-122"/>
                <a:ea typeface="华文细黑" pitchFamily="2" charset="-122"/>
              </a:rPr>
              <a:t>种。（红色部分为常用的电压等级）</a:t>
            </a:r>
          </a:p>
          <a:p>
            <a:pPr algn="l">
              <a:buNone/>
            </a:pPr>
            <a:r>
              <a:rPr lang="zh-CN" altLang="en-US" sz="2200" dirty="0" smtClean="0">
                <a:solidFill>
                  <a:schemeClr val="tx1"/>
                </a:solidFill>
                <a:latin typeface="+mn-ea"/>
              </a:rPr>
              <a:t> </a:t>
            </a:r>
            <a:endParaRPr lang="zh-CN" altLang="en-US" sz="2200" dirty="0"/>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714348" y="1285836"/>
            <a:ext cx="7813374" cy="5572164"/>
          </a:xfrm>
          <a:prstGeom prst="rect">
            <a:avLst/>
          </a:prstGeom>
        </p:spPr>
        <p:txBody>
          <a:bodyPr>
            <a:normAutofit/>
          </a:bodyPr>
          <a:lstStyle/>
          <a:p>
            <a:pPr algn="l">
              <a:buNone/>
            </a:pPr>
            <a:r>
              <a:rPr lang="zh-CN" altLang="en-US" sz="2000" b="1" dirty="0" smtClean="0">
                <a:solidFill>
                  <a:schemeClr val="tx1"/>
                </a:solidFill>
              </a:rPr>
              <a:t>电力电缆的额定电压等级分为</a:t>
            </a:r>
            <a:r>
              <a:rPr lang="zh-CN" altLang="en-US" sz="2000" dirty="0" smtClean="0">
                <a:solidFill>
                  <a:schemeClr val="tx1"/>
                </a:solidFill>
              </a:rPr>
              <a:t>：</a:t>
            </a:r>
          </a:p>
          <a:p>
            <a:pPr algn="l">
              <a:buNone/>
            </a:pPr>
            <a:r>
              <a:rPr lang="zh-CN" altLang="en-US" sz="2000" dirty="0" smtClean="0">
                <a:solidFill>
                  <a:schemeClr val="tx1"/>
                </a:solidFill>
              </a:rPr>
              <a:t>         低压电力电缆</a:t>
            </a:r>
            <a:r>
              <a:rPr lang="en-US" altLang="zh-CN" sz="2000" dirty="0" smtClean="0">
                <a:solidFill>
                  <a:schemeClr val="tx1"/>
                </a:solidFill>
              </a:rPr>
              <a:t>:1 kV</a:t>
            </a:r>
            <a:r>
              <a:rPr lang="zh-CN" altLang="en-US" sz="2000" dirty="0" smtClean="0">
                <a:solidFill>
                  <a:schemeClr val="tx1"/>
                </a:solidFill>
              </a:rPr>
              <a:t>及以下</a:t>
            </a:r>
          </a:p>
          <a:p>
            <a:pPr algn="l">
              <a:buNone/>
            </a:pPr>
            <a:r>
              <a:rPr lang="zh-CN" altLang="en-US" sz="2000" dirty="0" smtClean="0">
                <a:solidFill>
                  <a:schemeClr val="tx1"/>
                </a:solidFill>
              </a:rPr>
              <a:t>         中压电力电缆</a:t>
            </a:r>
            <a:r>
              <a:rPr lang="en-US" altLang="zh-CN" sz="2000" dirty="0" smtClean="0">
                <a:solidFill>
                  <a:schemeClr val="tx1"/>
                </a:solidFill>
              </a:rPr>
              <a:t>: 6kV~35kV</a:t>
            </a:r>
            <a:endParaRPr lang="zh-CN" altLang="en-US" sz="2000" dirty="0" smtClean="0">
              <a:solidFill>
                <a:schemeClr val="tx1"/>
              </a:solidFill>
            </a:endParaRPr>
          </a:p>
          <a:p>
            <a:pPr algn="l">
              <a:buNone/>
            </a:pPr>
            <a:r>
              <a:rPr lang="zh-CN" altLang="en-US" sz="2000" dirty="0" smtClean="0">
                <a:solidFill>
                  <a:schemeClr val="tx1"/>
                </a:solidFill>
              </a:rPr>
              <a:t>         高压电力电缆</a:t>
            </a:r>
            <a:r>
              <a:rPr lang="en-US" altLang="zh-CN" sz="2000" dirty="0" smtClean="0">
                <a:solidFill>
                  <a:schemeClr val="tx1"/>
                </a:solidFill>
              </a:rPr>
              <a:t>: 110kV~500kV</a:t>
            </a:r>
          </a:p>
          <a:p>
            <a:pPr algn="l"/>
            <a:endParaRPr lang="en-US" altLang="zh-CN" sz="2000" dirty="0" smtClean="0">
              <a:solidFill>
                <a:schemeClr val="tx1"/>
              </a:solidFill>
            </a:endParaRPr>
          </a:p>
          <a:p>
            <a:pPr algn="l">
              <a:buNone/>
            </a:pPr>
            <a:r>
              <a:rPr lang="zh-CN" altLang="en-US" sz="2000" b="1" dirty="0" smtClean="0">
                <a:solidFill>
                  <a:schemeClr val="tx1"/>
                </a:solidFill>
              </a:rPr>
              <a:t>我国电力电缆标称截面积系列为：</a:t>
            </a:r>
            <a:endParaRPr lang="en-US" altLang="zh-CN" sz="2000" b="1" dirty="0" smtClean="0">
              <a:solidFill>
                <a:schemeClr val="tx1"/>
              </a:solidFill>
            </a:endParaRPr>
          </a:p>
          <a:p>
            <a:pPr algn="l">
              <a:buNone/>
            </a:pPr>
            <a:r>
              <a:rPr lang="en-US" altLang="zh-CN" sz="2000" dirty="0" smtClean="0">
                <a:solidFill>
                  <a:schemeClr val="tx1"/>
                </a:solidFill>
              </a:rPr>
              <a:t>               1.5 mm</a:t>
            </a:r>
            <a:r>
              <a:rPr lang="en-US" altLang="zh-CN" sz="2000" baseline="30000" dirty="0" smtClean="0">
                <a:solidFill>
                  <a:schemeClr val="tx1"/>
                </a:solidFill>
              </a:rPr>
              <a:t>2</a:t>
            </a:r>
            <a:r>
              <a:rPr lang="zh-CN" altLang="en-US" sz="2000" dirty="0" smtClean="0">
                <a:solidFill>
                  <a:schemeClr val="tx1"/>
                </a:solidFill>
              </a:rPr>
              <a:t>、</a:t>
            </a:r>
            <a:r>
              <a:rPr lang="en-US" altLang="zh-CN" sz="2000" dirty="0" smtClean="0">
                <a:solidFill>
                  <a:schemeClr val="tx1"/>
                </a:solidFill>
              </a:rPr>
              <a:t>2.5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4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6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16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25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35 mm</a:t>
            </a:r>
            <a:r>
              <a:rPr lang="en-US" altLang="zh-CN" sz="2000" baseline="30000" dirty="0" smtClean="0">
                <a:solidFill>
                  <a:schemeClr val="tx1"/>
                </a:solidFill>
              </a:rPr>
              <a:t>2</a:t>
            </a:r>
            <a:r>
              <a:rPr lang="zh-CN" altLang="en-US" sz="2000" dirty="0" smtClean="0">
                <a:solidFill>
                  <a:schemeClr val="tx1"/>
                </a:solidFill>
              </a:rPr>
              <a:t>、</a:t>
            </a:r>
            <a:r>
              <a:rPr lang="en-US" altLang="zh-CN" sz="2000" dirty="0" smtClean="0">
                <a:solidFill>
                  <a:schemeClr val="tx1"/>
                </a:solidFill>
              </a:rPr>
              <a:t> 50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70 mm</a:t>
            </a:r>
            <a:r>
              <a:rPr lang="en-US" altLang="zh-CN" sz="2000" baseline="30000" dirty="0" smtClean="0">
                <a:solidFill>
                  <a:schemeClr val="tx1"/>
                </a:solidFill>
              </a:rPr>
              <a:t>2</a:t>
            </a:r>
            <a:r>
              <a:rPr lang="zh-CN" altLang="en-US" sz="2000" dirty="0" smtClean="0">
                <a:solidFill>
                  <a:schemeClr val="tx1"/>
                </a:solidFill>
              </a:rPr>
              <a:t>、</a:t>
            </a:r>
            <a:r>
              <a:rPr lang="en-US" altLang="zh-CN" sz="2000" dirty="0" smtClean="0">
                <a:solidFill>
                  <a:schemeClr val="tx1"/>
                </a:solidFill>
              </a:rPr>
              <a:t> 95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120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150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185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240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300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400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500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630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800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1000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1200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1400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1600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1800 mm</a:t>
            </a:r>
            <a:r>
              <a:rPr lang="en-US" altLang="zh-CN" sz="2000" baseline="30000" dirty="0" smtClean="0">
                <a:solidFill>
                  <a:schemeClr val="tx1"/>
                </a:solidFill>
              </a:rPr>
              <a:t>2</a:t>
            </a:r>
            <a:r>
              <a:rPr lang="zh-CN" altLang="en-US" sz="2000" dirty="0" smtClean="0">
                <a:solidFill>
                  <a:schemeClr val="tx1"/>
                </a:solidFill>
              </a:rPr>
              <a:t>、 </a:t>
            </a:r>
            <a:r>
              <a:rPr lang="en-US" altLang="zh-CN" sz="2000" dirty="0" smtClean="0">
                <a:solidFill>
                  <a:schemeClr val="tx1"/>
                </a:solidFill>
              </a:rPr>
              <a:t>2000 mm</a:t>
            </a:r>
            <a:r>
              <a:rPr lang="en-US" altLang="zh-CN" sz="2000" baseline="30000" dirty="0" smtClean="0">
                <a:solidFill>
                  <a:schemeClr val="tx1"/>
                </a:solidFill>
              </a:rPr>
              <a:t>2</a:t>
            </a:r>
            <a:r>
              <a:rPr lang="zh-CN" altLang="en-US" sz="2000" dirty="0" smtClean="0">
                <a:solidFill>
                  <a:schemeClr val="tx1"/>
                </a:solidFill>
              </a:rPr>
              <a:t>共</a:t>
            </a:r>
            <a:r>
              <a:rPr lang="en-US" altLang="zh-CN" sz="2000" dirty="0" smtClean="0">
                <a:solidFill>
                  <a:schemeClr val="tx1"/>
                </a:solidFill>
              </a:rPr>
              <a:t>26</a:t>
            </a:r>
            <a:r>
              <a:rPr lang="zh-CN" altLang="en-US" sz="2000" dirty="0" smtClean="0">
                <a:solidFill>
                  <a:schemeClr val="tx1"/>
                </a:solidFill>
              </a:rPr>
              <a:t>种</a:t>
            </a:r>
          </a:p>
          <a:p>
            <a:pPr algn="l"/>
            <a:endParaRPr lang="zh-CN" altLang="en-US" dirty="0" smtClean="0">
              <a:solidFill>
                <a:schemeClr val="tx1"/>
              </a:solidFill>
            </a:endParaRPr>
          </a:p>
          <a:p>
            <a:pPr algn="l">
              <a:buNone/>
            </a:pPr>
            <a:r>
              <a:rPr lang="zh-CN" altLang="en-US" dirty="0" smtClean="0">
                <a:solidFill>
                  <a:schemeClr val="tx1"/>
                </a:solidFill>
                <a:latin typeface="+mn-ea"/>
              </a:rPr>
              <a:t> </a:t>
            </a:r>
            <a:endParaRPr lang="zh-CN" altLang="en-US" dirty="0"/>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a:bodyPr>
          <a:lstStyle/>
          <a:p>
            <a:pPr algn="l">
              <a:buNone/>
            </a:pPr>
            <a:r>
              <a:rPr lang="zh-CN" altLang="en-US" sz="2000" b="1" dirty="0" smtClean="0">
                <a:solidFill>
                  <a:schemeClr val="tx1"/>
                </a:solidFill>
                <a:latin typeface="华文细黑" pitchFamily="2" charset="-122"/>
                <a:ea typeface="华文细黑" pitchFamily="2" charset="-122"/>
              </a:rPr>
              <a:t>电力电缆导体芯数：</a:t>
            </a:r>
            <a:endParaRPr lang="en-US" altLang="zh-CN" sz="2000" b="1" dirty="0" smtClean="0">
              <a:solidFill>
                <a:schemeClr val="tx1"/>
              </a:solidFill>
              <a:latin typeface="华文细黑" pitchFamily="2" charset="-122"/>
              <a:ea typeface="华文细黑" pitchFamily="2" charset="-122"/>
            </a:endParaRPr>
          </a:p>
          <a:p>
            <a:pPr algn="l"/>
            <a:endParaRPr lang="en-US" altLang="zh-CN" sz="2000" b="1" dirty="0" smtClean="0">
              <a:solidFill>
                <a:schemeClr val="tx1"/>
              </a:solidFill>
              <a:latin typeface="华文细黑" pitchFamily="2" charset="-122"/>
              <a:ea typeface="华文细黑" pitchFamily="2" charset="-122"/>
            </a:endParaRPr>
          </a:p>
          <a:p>
            <a:pPr algn="l">
              <a:buNone/>
            </a:pPr>
            <a:r>
              <a:rPr lang="en-US" altLang="zh-CN" sz="2000" b="1"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单芯、二芯、三芯、四芯和五芯共</a:t>
            </a:r>
            <a:r>
              <a:rPr lang="en-US" altLang="zh-CN" sz="2000" dirty="0" smtClean="0">
                <a:solidFill>
                  <a:schemeClr val="tx1"/>
                </a:solidFill>
                <a:latin typeface="华文细黑" pitchFamily="2" charset="-122"/>
                <a:ea typeface="华文细黑" pitchFamily="2" charset="-122"/>
              </a:rPr>
              <a:t>5</a:t>
            </a:r>
            <a:r>
              <a:rPr lang="zh-CN" altLang="en-US" sz="2000" dirty="0" smtClean="0">
                <a:solidFill>
                  <a:schemeClr val="tx1"/>
                </a:solidFill>
                <a:latin typeface="华文细黑" pitchFamily="2" charset="-122"/>
                <a:ea typeface="华文细黑" pitchFamily="2" charset="-122"/>
              </a:rPr>
              <a:t>种。</a:t>
            </a:r>
            <a:endParaRPr lang="en-US" altLang="zh-CN" sz="2000" dirty="0" smtClean="0">
              <a:solidFill>
                <a:schemeClr val="tx1"/>
              </a:solidFill>
              <a:latin typeface="华文细黑" pitchFamily="2" charset="-122"/>
              <a:ea typeface="华文细黑" pitchFamily="2" charset="-122"/>
            </a:endParaRPr>
          </a:p>
          <a:p>
            <a:pPr algn="l"/>
            <a:endParaRPr lang="en-US" altLang="zh-CN" sz="2000" dirty="0" smtClean="0">
              <a:solidFill>
                <a:schemeClr val="tx1"/>
              </a:solidFill>
              <a:latin typeface="华文细黑" pitchFamily="2" charset="-122"/>
              <a:ea typeface="华文细黑" pitchFamily="2" charset="-122"/>
            </a:endParaRPr>
          </a:p>
          <a:p>
            <a:pPr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单芯、二芯电缆通常用于传送单相交流电、直流电。</a:t>
            </a:r>
            <a:endParaRPr lang="en-US" altLang="zh-CN" sz="2000" dirty="0" smtClean="0">
              <a:solidFill>
                <a:schemeClr val="tx1"/>
              </a:solidFill>
              <a:latin typeface="华文细黑" pitchFamily="2" charset="-122"/>
              <a:ea typeface="华文细黑" pitchFamily="2" charset="-122"/>
            </a:endParaRPr>
          </a:p>
          <a:p>
            <a:pPr algn="l"/>
            <a:endParaRPr lang="en-US" altLang="zh-CN" sz="2000" dirty="0" smtClean="0">
              <a:solidFill>
                <a:schemeClr val="tx1"/>
              </a:solidFill>
              <a:latin typeface="华文细黑" pitchFamily="2" charset="-122"/>
              <a:ea typeface="华文细黑" pitchFamily="2" charset="-122"/>
            </a:endParaRPr>
          </a:p>
          <a:p>
            <a:pPr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三芯电缆主要用于三相交流电网中，在</a:t>
            </a:r>
            <a:r>
              <a:rPr lang="en-US" altLang="zh-CN" sz="2000" dirty="0" smtClean="0">
                <a:solidFill>
                  <a:schemeClr val="tx1"/>
                </a:solidFill>
                <a:latin typeface="华文细黑" pitchFamily="2" charset="-122"/>
                <a:ea typeface="华文细黑" pitchFamily="2" charset="-122"/>
              </a:rPr>
              <a:t>35kV</a:t>
            </a:r>
            <a:r>
              <a:rPr lang="zh-CN" altLang="en-US" sz="2000" dirty="0" smtClean="0">
                <a:solidFill>
                  <a:schemeClr val="tx1"/>
                </a:solidFill>
                <a:latin typeface="华文细黑" pitchFamily="2" charset="-122"/>
                <a:ea typeface="华文细黑" pitchFamily="2" charset="-122"/>
              </a:rPr>
              <a:t>及以下各种中小截面的电缆线路中得到广泛的应用。</a:t>
            </a:r>
            <a:endParaRPr lang="en-US" altLang="zh-CN" sz="2000" dirty="0" smtClean="0">
              <a:solidFill>
                <a:schemeClr val="tx1"/>
              </a:solidFill>
              <a:latin typeface="华文细黑" pitchFamily="2" charset="-122"/>
              <a:ea typeface="华文细黑" pitchFamily="2" charset="-122"/>
            </a:endParaRPr>
          </a:p>
          <a:p>
            <a:pPr algn="l"/>
            <a:endParaRPr lang="en-US" altLang="zh-CN" sz="2000" dirty="0" smtClean="0">
              <a:solidFill>
                <a:schemeClr val="tx1"/>
              </a:solidFill>
              <a:latin typeface="华文细黑" pitchFamily="2" charset="-122"/>
              <a:ea typeface="华文细黑" pitchFamily="2" charset="-122"/>
            </a:endParaRPr>
          </a:p>
          <a:p>
            <a:pPr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四芯和五芯电缆多用于低压配电线路。</a:t>
            </a:r>
          </a:p>
          <a:p>
            <a:pPr algn="l">
              <a:buNone/>
            </a:pPr>
            <a:r>
              <a:rPr lang="zh-CN" altLang="en-US" sz="2000" dirty="0" smtClean="0">
                <a:solidFill>
                  <a:schemeClr val="tx1"/>
                </a:solidFill>
                <a:latin typeface="华文细黑" pitchFamily="2" charset="-122"/>
                <a:ea typeface="华文细黑" pitchFamily="2" charset="-122"/>
              </a:rPr>
              <a:t> </a:t>
            </a:r>
            <a:endParaRPr lang="zh-CN" altLang="en-US" sz="2000" dirty="0">
              <a:latin typeface="华文细黑" pitchFamily="2" charset="-122"/>
              <a:ea typeface="华文细黑" pitchFamily="2" charset="-122"/>
            </a:endParaRP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fontScale="85000" lnSpcReduction="20000"/>
          </a:bodyPr>
          <a:lstStyle/>
          <a:p>
            <a:pPr algn="l">
              <a:buNone/>
            </a:pPr>
            <a:r>
              <a:rPr lang="zh-CN" altLang="en-US" sz="2400" b="1" dirty="0" smtClean="0">
                <a:solidFill>
                  <a:schemeClr val="tx1"/>
                </a:solidFill>
                <a:latin typeface="华文细黑" pitchFamily="2" charset="-122"/>
                <a:ea typeface="华文细黑" pitchFamily="2" charset="-122"/>
              </a:rPr>
              <a:t>电缆型号的编制</a:t>
            </a:r>
            <a:r>
              <a:rPr lang="zh-CN" altLang="en-US" sz="2400" dirty="0" smtClean="0">
                <a:solidFill>
                  <a:schemeClr val="tx1"/>
                </a:solidFill>
                <a:latin typeface="华文细黑" pitchFamily="2" charset="-122"/>
                <a:ea typeface="华文细黑" pitchFamily="2" charset="-122"/>
              </a:rPr>
              <a:t> ：</a:t>
            </a:r>
            <a:endParaRPr lang="en-US" altLang="zh-CN" sz="2400"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华文细黑" pitchFamily="2" charset="-122"/>
              <a:ea typeface="华文细黑" pitchFamily="2" charset="-122"/>
            </a:endParaRPr>
          </a:p>
          <a:p>
            <a:pPr algn="l">
              <a:buNone/>
            </a:pPr>
            <a:r>
              <a:rPr lang="zh-CN" altLang="en-US" sz="2100" dirty="0" smtClean="0">
                <a:solidFill>
                  <a:schemeClr val="tx1"/>
                </a:solidFill>
                <a:latin typeface="华文细黑" pitchFamily="2" charset="-122"/>
                <a:ea typeface="华文细黑" pitchFamily="2" charset="-122"/>
              </a:rPr>
              <a:t>如：</a:t>
            </a:r>
            <a:r>
              <a:rPr lang="en-US" altLang="zh-CN" sz="2100" dirty="0" smtClean="0">
                <a:solidFill>
                  <a:schemeClr val="tx1"/>
                </a:solidFill>
                <a:latin typeface="华文细黑" pitchFamily="2" charset="-122"/>
                <a:ea typeface="华文细黑" pitchFamily="2" charset="-122"/>
              </a:rPr>
              <a:t>YJV</a:t>
            </a:r>
            <a:r>
              <a:rPr lang="en-US" altLang="zh-CN" sz="2100" baseline="-25000" dirty="0" smtClean="0">
                <a:solidFill>
                  <a:schemeClr val="tx1"/>
                </a:solidFill>
                <a:latin typeface="华文细黑" pitchFamily="2" charset="-122"/>
                <a:ea typeface="华文细黑" pitchFamily="2" charset="-122"/>
              </a:rPr>
              <a:t>22</a:t>
            </a:r>
            <a:r>
              <a:rPr lang="en-US" altLang="zh-CN" sz="2100" dirty="0" smtClean="0">
                <a:solidFill>
                  <a:schemeClr val="tx1"/>
                </a:solidFill>
                <a:latin typeface="华文细黑" pitchFamily="2" charset="-122"/>
                <a:ea typeface="华文细黑" pitchFamily="2" charset="-122"/>
              </a:rPr>
              <a:t>-0.6/1kV-3×150+2×70</a:t>
            </a:r>
            <a:r>
              <a:rPr lang="zh-CN" altLang="en-US" sz="2100" dirty="0" smtClean="0">
                <a:solidFill>
                  <a:schemeClr val="tx1"/>
                </a:solidFill>
                <a:latin typeface="华文细黑" pitchFamily="2" charset="-122"/>
                <a:ea typeface="华文细黑" pitchFamily="2" charset="-122"/>
              </a:rPr>
              <a:t>表示交联聚乙烯绝缘、铜芯、聚氯乙烯内护套、钢带铠装、聚氯乙烯外护套、额定电压为</a:t>
            </a:r>
            <a:r>
              <a:rPr lang="en-US" altLang="zh-CN" sz="2100" dirty="0" smtClean="0">
                <a:solidFill>
                  <a:schemeClr val="tx1"/>
                </a:solidFill>
                <a:latin typeface="华文细黑" pitchFamily="2" charset="-122"/>
                <a:ea typeface="华文细黑" pitchFamily="2" charset="-122"/>
              </a:rPr>
              <a:t>0.6/1kV</a:t>
            </a:r>
            <a:r>
              <a:rPr lang="zh-CN" altLang="en-US" sz="2100" dirty="0" smtClean="0">
                <a:solidFill>
                  <a:schemeClr val="tx1"/>
                </a:solidFill>
                <a:latin typeface="华文细黑" pitchFamily="2" charset="-122"/>
                <a:ea typeface="华文细黑" pitchFamily="2" charset="-122"/>
              </a:rPr>
              <a:t>、五芯电缆、标称截面为</a:t>
            </a:r>
            <a:r>
              <a:rPr lang="en-US" altLang="zh-CN" sz="2100" dirty="0" smtClean="0">
                <a:solidFill>
                  <a:schemeClr val="tx1"/>
                </a:solidFill>
                <a:latin typeface="华文细黑" pitchFamily="2" charset="-122"/>
                <a:ea typeface="华文细黑" pitchFamily="2" charset="-122"/>
              </a:rPr>
              <a:t>150mm</a:t>
            </a:r>
            <a:r>
              <a:rPr lang="en-US" altLang="zh-CN" sz="2100" baseline="30000" dirty="0" smtClean="0">
                <a:solidFill>
                  <a:schemeClr val="tx1"/>
                </a:solidFill>
                <a:latin typeface="华文细黑" pitchFamily="2" charset="-122"/>
                <a:ea typeface="华文细黑" pitchFamily="2" charset="-122"/>
              </a:rPr>
              <a:t>2</a:t>
            </a:r>
            <a:r>
              <a:rPr lang="zh-CN" altLang="en-US" sz="2100" dirty="0" smtClean="0">
                <a:solidFill>
                  <a:schemeClr val="tx1"/>
                </a:solidFill>
                <a:latin typeface="华文细黑" pitchFamily="2" charset="-122"/>
                <a:ea typeface="华文细黑" pitchFamily="2" charset="-122"/>
              </a:rPr>
              <a:t>。</a:t>
            </a:r>
            <a:endParaRPr lang="zh-CN" altLang="en-US" sz="2100" dirty="0">
              <a:latin typeface="华文细黑" pitchFamily="2" charset="-122"/>
              <a:ea typeface="华文细黑" pitchFamily="2" charset="-122"/>
            </a:endParaRPr>
          </a:p>
        </p:txBody>
      </p:sp>
      <p:pic>
        <p:nvPicPr>
          <p:cNvPr id="2" name="Picture 2"/>
          <p:cNvPicPr>
            <a:picLocks noChangeAspect="1" noChangeArrowheads="1"/>
          </p:cNvPicPr>
          <p:nvPr/>
        </p:nvPicPr>
        <p:blipFill>
          <a:blip r:embed="rId3"/>
          <a:srcRect/>
          <a:stretch>
            <a:fillRect/>
          </a:stretch>
        </p:blipFill>
        <p:spPr bwMode="auto">
          <a:xfrm>
            <a:off x="1142976" y="1714488"/>
            <a:ext cx="6800850" cy="3076575"/>
          </a:xfrm>
          <a:prstGeom prst="rect">
            <a:avLst/>
          </a:prstGeom>
          <a:noFill/>
          <a:ln w="9525">
            <a:noFill/>
            <a:miter lim="800000"/>
            <a:headEnd/>
            <a:tailEnd/>
          </a:ln>
          <a:effectLst/>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a:bodyPr>
          <a:lstStyle/>
          <a:p>
            <a:pPr>
              <a:buNone/>
            </a:pPr>
            <a:r>
              <a:rPr lang="zh-CN" altLang="en-US" sz="2000" b="1" dirty="0" smtClean="0">
                <a:solidFill>
                  <a:schemeClr val="tx1"/>
                </a:solidFill>
                <a:latin typeface="黑体" pitchFamily="2" charset="-122"/>
                <a:ea typeface="黑体" pitchFamily="2" charset="-122"/>
              </a:rPr>
              <a:t>电缆载流量的校正系数</a:t>
            </a:r>
            <a:endParaRPr lang="en-US" altLang="zh-CN" sz="2000" b="1" dirty="0" smtClean="0">
              <a:solidFill>
                <a:schemeClr val="tx1"/>
              </a:solidFill>
              <a:latin typeface="黑体" pitchFamily="2" charset="-122"/>
              <a:ea typeface="黑体" pitchFamily="2" charset="-122"/>
            </a:endParaRPr>
          </a:p>
          <a:p>
            <a:pPr>
              <a:buNone/>
            </a:pPr>
            <a:r>
              <a:rPr lang="en-US" altLang="zh-CN" sz="2000" dirty="0" smtClean="0">
                <a:solidFill>
                  <a:schemeClr val="tx1"/>
                </a:solidFill>
                <a:latin typeface="华文细黑" pitchFamily="2" charset="-122"/>
                <a:ea typeface="华文细黑" pitchFamily="2" charset="-122"/>
              </a:rPr>
              <a:t>1.</a:t>
            </a:r>
            <a:r>
              <a:rPr lang="zh-CN" altLang="en-US" sz="2000" dirty="0" smtClean="0">
                <a:solidFill>
                  <a:schemeClr val="tx1"/>
                </a:solidFill>
                <a:latin typeface="华文细黑" pitchFamily="2" charset="-122"/>
                <a:ea typeface="华文细黑" pitchFamily="2" charset="-122"/>
              </a:rPr>
              <a:t>在不同环境温度时的校正系数：</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buNone/>
            </a:pPr>
            <a:r>
              <a:rPr lang="en-US" altLang="zh-CN" sz="2000" dirty="0" smtClean="0">
                <a:solidFill>
                  <a:schemeClr val="tx1"/>
                </a:solidFill>
                <a:latin typeface="华文细黑" pitchFamily="2" charset="-122"/>
                <a:ea typeface="华文细黑" pitchFamily="2" charset="-122"/>
              </a:rPr>
              <a:t>2.</a:t>
            </a:r>
            <a:r>
              <a:rPr lang="zh-CN" altLang="en-US" sz="2000" dirty="0" smtClean="0">
                <a:solidFill>
                  <a:schemeClr val="tx1"/>
                </a:solidFill>
                <a:latin typeface="华文细黑" pitchFamily="2" charset="-122"/>
                <a:ea typeface="华文细黑" pitchFamily="2" charset="-122"/>
              </a:rPr>
              <a:t>在桥架中敷设时的校正系数：</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400" dirty="0" smtClean="0">
              <a:solidFill>
                <a:schemeClr val="tx1"/>
              </a:solidFill>
              <a:latin typeface="+mn-ea"/>
            </a:endParaRPr>
          </a:p>
        </p:txBody>
      </p:sp>
      <p:pic>
        <p:nvPicPr>
          <p:cNvPr id="2050" name="Picture 2"/>
          <p:cNvPicPr>
            <a:picLocks noChangeAspect="1" noChangeArrowheads="1"/>
          </p:cNvPicPr>
          <p:nvPr/>
        </p:nvPicPr>
        <p:blipFill>
          <a:blip r:embed="rId3"/>
          <a:srcRect/>
          <a:stretch>
            <a:fillRect/>
          </a:stretch>
        </p:blipFill>
        <p:spPr bwMode="auto">
          <a:xfrm>
            <a:off x="1785918" y="2071678"/>
            <a:ext cx="5600700" cy="14478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srcRect/>
          <a:stretch>
            <a:fillRect/>
          </a:stretch>
        </p:blipFill>
        <p:spPr bwMode="auto">
          <a:xfrm>
            <a:off x="1785918" y="4214818"/>
            <a:ext cx="5724525" cy="1485900"/>
          </a:xfrm>
          <a:prstGeom prst="rect">
            <a:avLst/>
          </a:prstGeom>
          <a:noFill/>
          <a:ln w="9525">
            <a:noFill/>
            <a:miter lim="800000"/>
            <a:headEnd/>
            <a:tailEnd/>
          </a:ln>
          <a:effectLst/>
        </p:spPr>
      </p:pic>
      <p:sp>
        <p:nvSpPr>
          <p:cNvPr id="5"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a:bodyPr>
          <a:lstStyle/>
          <a:p>
            <a:pPr algn="l">
              <a:buNone/>
            </a:pPr>
            <a:r>
              <a:rPr lang="zh-CN" altLang="en-US" sz="2000" b="1" dirty="0" smtClean="0">
                <a:solidFill>
                  <a:schemeClr val="tx1"/>
                </a:solidFill>
                <a:latin typeface="华文细黑" pitchFamily="2" charset="-122"/>
                <a:ea typeface="华文细黑" pitchFamily="2" charset="-122"/>
              </a:rPr>
              <a:t>电缆载流量的计算示例</a:t>
            </a:r>
            <a:r>
              <a:rPr lang="zh-CN" altLang="en-US" sz="2000" dirty="0" smtClean="0">
                <a:solidFill>
                  <a:schemeClr val="tx1"/>
                </a:solidFill>
                <a:latin typeface="华文细黑" pitchFamily="2" charset="-122"/>
                <a:ea typeface="华文细黑" pitchFamily="2" charset="-122"/>
              </a:rPr>
              <a:t>：</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如：计算</a:t>
            </a:r>
            <a:r>
              <a:rPr lang="en-US" altLang="zh-CN" sz="2000" dirty="0" smtClean="0">
                <a:solidFill>
                  <a:schemeClr val="tx1"/>
                </a:solidFill>
                <a:latin typeface="华文细黑" pitchFamily="2" charset="-122"/>
                <a:ea typeface="华文细黑" pitchFamily="2" charset="-122"/>
              </a:rPr>
              <a:t>YJV-0.6/1kV-3×240+2×120</a:t>
            </a:r>
            <a:r>
              <a:rPr lang="zh-CN" altLang="en-US" sz="2000" dirty="0" smtClean="0">
                <a:solidFill>
                  <a:schemeClr val="tx1"/>
                </a:solidFill>
                <a:latin typeface="华文细黑" pitchFamily="2" charset="-122"/>
                <a:ea typeface="华文细黑" pitchFamily="2" charset="-122"/>
              </a:rPr>
              <a:t>在环境温度为</a:t>
            </a:r>
            <a:r>
              <a:rPr lang="en-US" altLang="zh-CN" sz="2000" dirty="0" smtClean="0">
                <a:solidFill>
                  <a:schemeClr val="tx1"/>
                </a:solidFill>
                <a:latin typeface="华文细黑" pitchFamily="2" charset="-122"/>
                <a:ea typeface="华文细黑" pitchFamily="2" charset="-122"/>
              </a:rPr>
              <a:t>35</a:t>
            </a:r>
            <a:r>
              <a:rPr lang="zh-CN" altLang="en-US" sz="2000" dirty="0" smtClean="0">
                <a:solidFill>
                  <a:schemeClr val="tx1"/>
                </a:solidFill>
                <a:latin typeface="华文细黑" pitchFamily="2" charset="-122"/>
                <a:ea typeface="华文细黑" pitchFamily="2" charset="-122"/>
              </a:rPr>
              <a:t>℃，托盘式电缆桥架中单层敷设时的载流量。</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由电力工程电缆设计规范（</a:t>
            </a:r>
            <a:r>
              <a:rPr lang="en-US" altLang="zh-CN" sz="2000" dirty="0" smtClean="0">
                <a:solidFill>
                  <a:schemeClr val="tx1"/>
                </a:solidFill>
                <a:latin typeface="华文细黑" pitchFamily="2" charset="-122"/>
                <a:ea typeface="华文细黑" pitchFamily="2" charset="-122"/>
              </a:rPr>
              <a:t>GB-50217-2007</a:t>
            </a:r>
            <a:r>
              <a:rPr lang="zh-CN" altLang="en-US" sz="2000" dirty="0" smtClean="0">
                <a:solidFill>
                  <a:schemeClr val="tx1"/>
                </a:solidFill>
                <a:latin typeface="华文细黑" pitchFamily="2" charset="-122"/>
                <a:ea typeface="华文细黑" pitchFamily="2" charset="-122"/>
              </a:rPr>
              <a:t>）附录</a:t>
            </a:r>
            <a:r>
              <a:rPr lang="en-US" altLang="zh-CN" sz="2000" dirty="0" smtClean="0">
                <a:solidFill>
                  <a:schemeClr val="tx1"/>
                </a:solidFill>
                <a:latin typeface="华文细黑" pitchFamily="2" charset="-122"/>
                <a:ea typeface="华文细黑" pitchFamily="2" charset="-122"/>
              </a:rPr>
              <a:t>C  </a:t>
            </a:r>
            <a:r>
              <a:rPr lang="zh-CN" altLang="en-US" sz="2000" dirty="0" smtClean="0">
                <a:solidFill>
                  <a:schemeClr val="tx1"/>
                </a:solidFill>
                <a:latin typeface="华文细黑" pitchFamily="2" charset="-122"/>
                <a:ea typeface="华文细黑" pitchFamily="2" charset="-122"/>
              </a:rPr>
              <a:t>表</a:t>
            </a:r>
            <a:r>
              <a:rPr lang="en-US" altLang="zh-CN" sz="2000" dirty="0" smtClean="0">
                <a:solidFill>
                  <a:schemeClr val="tx1"/>
                </a:solidFill>
                <a:latin typeface="华文细黑" pitchFamily="2" charset="-122"/>
                <a:ea typeface="华文细黑" pitchFamily="2" charset="-122"/>
              </a:rPr>
              <a:t>C.0.1-3</a:t>
            </a:r>
            <a:r>
              <a:rPr lang="zh-CN" altLang="en-US" sz="2000" dirty="0" smtClean="0">
                <a:solidFill>
                  <a:schemeClr val="tx1"/>
                </a:solidFill>
                <a:latin typeface="华文细黑" pitchFamily="2" charset="-122"/>
                <a:ea typeface="华文细黑" pitchFamily="2" charset="-122"/>
              </a:rPr>
              <a:t>表中可知该电缆在环境温度为</a:t>
            </a:r>
            <a:r>
              <a:rPr lang="en-US" altLang="zh-CN" sz="2000" dirty="0" smtClean="0">
                <a:solidFill>
                  <a:schemeClr val="tx1"/>
                </a:solidFill>
                <a:latin typeface="华文细黑" pitchFamily="2" charset="-122"/>
                <a:ea typeface="华文细黑" pitchFamily="2" charset="-122"/>
              </a:rPr>
              <a:t>40</a:t>
            </a:r>
            <a:r>
              <a:rPr lang="zh-CN" altLang="en-US" sz="2000" dirty="0" smtClean="0">
                <a:solidFill>
                  <a:schemeClr val="tx1"/>
                </a:solidFill>
                <a:latin typeface="华文细黑" pitchFamily="2" charset="-122"/>
                <a:ea typeface="华文细黑" pitchFamily="2" charset="-122"/>
              </a:rPr>
              <a:t>℃、空气中敷设时载流量为</a:t>
            </a:r>
            <a:r>
              <a:rPr lang="en-US" altLang="zh-CN" sz="2000" dirty="0" smtClean="0">
                <a:solidFill>
                  <a:schemeClr val="tx1"/>
                </a:solidFill>
                <a:latin typeface="华文细黑" pitchFamily="2" charset="-122"/>
                <a:ea typeface="华文细黑" pitchFamily="2" charset="-122"/>
              </a:rPr>
              <a:t>483A</a:t>
            </a:r>
            <a:r>
              <a:rPr lang="zh-CN" altLang="en-US" sz="2000" dirty="0" smtClean="0">
                <a:solidFill>
                  <a:schemeClr val="tx1"/>
                </a:solidFill>
                <a:latin typeface="华文细黑" pitchFamily="2" charset="-122"/>
                <a:ea typeface="华文细黑" pitchFamily="2" charset="-122"/>
              </a:rPr>
              <a:t>。</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r>
              <a:rPr lang="en-US" altLang="zh-CN" sz="2000" dirty="0" smtClean="0">
                <a:solidFill>
                  <a:schemeClr val="tx1"/>
                </a:solidFill>
                <a:latin typeface="华文细黑" pitchFamily="2" charset="-122"/>
                <a:ea typeface="华文细黑" pitchFamily="2" charset="-122"/>
              </a:rPr>
              <a:t>              </a:t>
            </a:r>
            <a:r>
              <a:rPr lang="zh-CN" altLang="en-US" sz="2000" dirty="0" smtClean="0">
                <a:solidFill>
                  <a:schemeClr val="tx1"/>
                </a:solidFill>
                <a:latin typeface="华文细黑" pitchFamily="2" charset="-122"/>
                <a:ea typeface="华文细黑" pitchFamily="2" charset="-122"/>
              </a:rPr>
              <a:t>根据公式</a:t>
            </a:r>
            <a:r>
              <a:rPr lang="en-US" altLang="zh-CN" sz="2000" dirty="0" smtClean="0">
                <a:solidFill>
                  <a:schemeClr val="tx1"/>
                </a:solidFill>
                <a:latin typeface="华文细黑" pitchFamily="2" charset="-122"/>
                <a:ea typeface="华文细黑" pitchFamily="2" charset="-122"/>
              </a:rPr>
              <a:t>D.0.2</a:t>
            </a:r>
            <a:r>
              <a:rPr lang="zh-CN" altLang="en-US" sz="2000" dirty="0" smtClean="0">
                <a:solidFill>
                  <a:schemeClr val="tx1"/>
                </a:solidFill>
                <a:latin typeface="华文细黑" pitchFamily="2" charset="-122"/>
                <a:ea typeface="华文细黑" pitchFamily="2" charset="-122"/>
              </a:rPr>
              <a:t>计算温度校正系数</a:t>
            </a:r>
            <a:r>
              <a:rPr lang="en-US" altLang="zh-CN" sz="2000" dirty="0" smtClean="0">
                <a:solidFill>
                  <a:schemeClr val="tx1"/>
                </a:solidFill>
                <a:latin typeface="华文细黑" pitchFamily="2" charset="-122"/>
                <a:ea typeface="华文细黑" pitchFamily="2" charset="-122"/>
              </a:rPr>
              <a:t>K=1.05</a:t>
            </a:r>
            <a:r>
              <a:rPr lang="zh-CN" altLang="en-US" sz="2000" dirty="0" smtClean="0">
                <a:solidFill>
                  <a:schemeClr val="tx1"/>
                </a:solidFill>
                <a:latin typeface="华文细黑" pitchFamily="2" charset="-122"/>
                <a:ea typeface="华文细黑" pitchFamily="2" charset="-122"/>
              </a:rPr>
              <a:t>，电缆在桥架中单层敷设时的校正系数为</a:t>
            </a:r>
            <a:r>
              <a:rPr lang="en-US" altLang="zh-CN" sz="2000" dirty="0" smtClean="0">
                <a:solidFill>
                  <a:schemeClr val="tx1"/>
                </a:solidFill>
                <a:latin typeface="华文细黑" pitchFamily="2" charset="-122"/>
                <a:ea typeface="华文细黑" pitchFamily="2" charset="-122"/>
              </a:rPr>
              <a:t>0.7</a:t>
            </a:r>
            <a:r>
              <a:rPr lang="zh-CN" altLang="en-US" sz="2000" dirty="0" smtClean="0">
                <a:solidFill>
                  <a:schemeClr val="tx1"/>
                </a:solidFill>
                <a:latin typeface="华文细黑" pitchFamily="2" charset="-122"/>
                <a:ea typeface="华文细黑" pitchFamily="2" charset="-122"/>
              </a:rPr>
              <a:t>，电缆载流量 </a:t>
            </a:r>
            <a:endParaRPr lang="en-US" altLang="zh-CN" sz="2000" dirty="0" smtClean="0">
              <a:solidFill>
                <a:schemeClr val="tx1"/>
              </a:solidFill>
              <a:latin typeface="华文细黑" pitchFamily="2" charset="-122"/>
              <a:ea typeface="华文细黑" pitchFamily="2" charset="-122"/>
            </a:endParaRPr>
          </a:p>
          <a:p>
            <a:pPr algn="l">
              <a:buNone/>
            </a:pPr>
            <a:endParaRPr lang="en-US" altLang="zh-CN" sz="2000" dirty="0" smtClean="0">
              <a:solidFill>
                <a:schemeClr val="tx1"/>
              </a:solidFill>
              <a:latin typeface="华文细黑" pitchFamily="2" charset="-122"/>
              <a:ea typeface="华文细黑" pitchFamily="2" charset="-122"/>
            </a:endParaRPr>
          </a:p>
          <a:p>
            <a:pPr algn="l">
              <a:buNone/>
            </a:pPr>
            <a:r>
              <a:rPr lang="en-US" altLang="zh-CN" sz="2000" dirty="0" smtClean="0">
                <a:solidFill>
                  <a:schemeClr val="tx1"/>
                </a:solidFill>
                <a:latin typeface="华文细黑" pitchFamily="2" charset="-122"/>
                <a:ea typeface="华文细黑" pitchFamily="2" charset="-122"/>
              </a:rPr>
              <a:t>              </a:t>
            </a:r>
            <a:r>
              <a:rPr lang="en-US" altLang="zh-CN" sz="2000" dirty="0" err="1" smtClean="0">
                <a:solidFill>
                  <a:schemeClr val="tx1"/>
                </a:solidFill>
                <a:latin typeface="仿宋" pitchFamily="49" charset="-122"/>
                <a:ea typeface="仿宋" pitchFamily="49" charset="-122"/>
              </a:rPr>
              <a:t>I</a:t>
            </a:r>
            <a:r>
              <a:rPr lang="en-US" altLang="zh-CN" sz="1200" dirty="0" err="1" smtClean="0">
                <a:solidFill>
                  <a:schemeClr val="tx1"/>
                </a:solidFill>
                <a:latin typeface="华文细黑" pitchFamily="2" charset="-122"/>
                <a:ea typeface="华文细黑" pitchFamily="2" charset="-122"/>
              </a:rPr>
              <a:t>z</a:t>
            </a:r>
            <a:r>
              <a:rPr lang="en-US" altLang="zh-CN" sz="2000" dirty="0" smtClean="0">
                <a:solidFill>
                  <a:schemeClr val="tx1"/>
                </a:solidFill>
                <a:latin typeface="华文细黑" pitchFamily="2" charset="-122"/>
                <a:ea typeface="华文细黑" pitchFamily="2" charset="-122"/>
              </a:rPr>
              <a:t>=483×1.05×0.7=355(A)</a:t>
            </a: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a:bodyPr>
          <a:lstStyle/>
          <a:p>
            <a:pPr algn="l">
              <a:buNone/>
            </a:pPr>
            <a:r>
              <a:rPr lang="zh-CN" altLang="en-US" sz="2000" b="1" dirty="0" smtClean="0">
                <a:solidFill>
                  <a:schemeClr val="tx1"/>
                </a:solidFill>
                <a:latin typeface="华文细黑" pitchFamily="2" charset="-122"/>
                <a:ea typeface="华文细黑" pitchFamily="2" charset="-122"/>
              </a:rPr>
              <a:t>导线和电缆的截面选择</a:t>
            </a:r>
            <a:r>
              <a:rPr lang="en-US" altLang="zh-CN" sz="2000" b="1" dirty="0" smtClean="0">
                <a:solidFill>
                  <a:schemeClr val="tx1"/>
                </a:solidFill>
                <a:latin typeface="华文细黑" pitchFamily="2" charset="-122"/>
                <a:ea typeface="华文细黑" pitchFamily="2" charset="-122"/>
              </a:rPr>
              <a:t>:</a:t>
            </a:r>
          </a:p>
          <a:p>
            <a:pPr algn="l"/>
            <a:endParaRPr lang="en-US" altLang="zh-CN" sz="2000" b="1" dirty="0" smtClean="0">
              <a:solidFill>
                <a:schemeClr val="tx1"/>
              </a:solidFill>
              <a:latin typeface="华文细黑" pitchFamily="2" charset="-122"/>
              <a:ea typeface="华文细黑" pitchFamily="2" charset="-122"/>
            </a:endParaRPr>
          </a:p>
          <a:p>
            <a:pPr algn="l">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1</a:t>
            </a:r>
            <a:r>
              <a:rPr lang="zh-CN" altLang="en-US" sz="2000" dirty="0" smtClean="0">
                <a:solidFill>
                  <a:schemeClr val="tx1"/>
                </a:solidFill>
                <a:latin typeface="华文细黑" pitchFamily="2" charset="-122"/>
                <a:ea typeface="华文细黑" pitchFamily="2" charset="-122"/>
              </a:rPr>
              <a:t>）按允许载流量</a:t>
            </a:r>
            <a:r>
              <a:rPr lang="en-US" altLang="zh-CN" sz="2000" dirty="0" smtClean="0">
                <a:solidFill>
                  <a:schemeClr val="tx1"/>
                </a:solidFill>
                <a:latin typeface="华文细黑" pitchFamily="2" charset="-122"/>
                <a:ea typeface="华文细黑" pitchFamily="2" charset="-122"/>
              </a:rPr>
              <a:t>(</a:t>
            </a:r>
            <a:r>
              <a:rPr lang="zh-CN" altLang="en-US" sz="2000" dirty="0" smtClean="0">
                <a:solidFill>
                  <a:schemeClr val="tx1"/>
                </a:solidFill>
                <a:latin typeface="华文细黑" pitchFamily="2" charset="-122"/>
                <a:ea typeface="华文细黑" pitchFamily="2" charset="-122"/>
              </a:rPr>
              <a:t>负荷电流</a:t>
            </a:r>
            <a:r>
              <a:rPr lang="en-US" altLang="zh-CN" sz="2000" dirty="0" smtClean="0">
                <a:solidFill>
                  <a:schemeClr val="tx1"/>
                </a:solidFill>
                <a:latin typeface="华文细黑" pitchFamily="2" charset="-122"/>
                <a:ea typeface="华文细黑" pitchFamily="2" charset="-122"/>
              </a:rPr>
              <a:t>)</a:t>
            </a:r>
            <a:r>
              <a:rPr lang="zh-CN" altLang="en-US" sz="2000" dirty="0" smtClean="0">
                <a:solidFill>
                  <a:schemeClr val="tx1"/>
                </a:solidFill>
                <a:latin typeface="华文细黑" pitchFamily="2" charset="-122"/>
                <a:ea typeface="华文细黑" pitchFamily="2" charset="-122"/>
              </a:rPr>
              <a:t>选择</a:t>
            </a:r>
            <a:endParaRPr lang="en-US" altLang="zh-CN" sz="2000" dirty="0" smtClean="0">
              <a:solidFill>
                <a:schemeClr val="tx1"/>
              </a:solidFill>
              <a:latin typeface="华文细黑" pitchFamily="2" charset="-122"/>
              <a:ea typeface="华文细黑" pitchFamily="2" charset="-122"/>
            </a:endParaRPr>
          </a:p>
          <a:p>
            <a:pPr algn="l"/>
            <a:endParaRPr lang="en-US" altLang="zh-CN" sz="2000" dirty="0" smtClean="0">
              <a:solidFill>
                <a:schemeClr val="tx1"/>
              </a:solidFill>
              <a:latin typeface="华文细黑" pitchFamily="2" charset="-122"/>
              <a:ea typeface="华文细黑" pitchFamily="2" charset="-122"/>
            </a:endParaRPr>
          </a:p>
          <a:p>
            <a:pPr algn="l">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2</a:t>
            </a:r>
            <a:r>
              <a:rPr lang="zh-CN" altLang="en-US" sz="2000" dirty="0" smtClean="0">
                <a:solidFill>
                  <a:schemeClr val="tx1"/>
                </a:solidFill>
                <a:latin typeface="华文细黑" pitchFamily="2" charset="-122"/>
                <a:ea typeface="华文细黑" pitchFamily="2" charset="-122"/>
              </a:rPr>
              <a:t>）按允许电压损失选择</a:t>
            </a:r>
            <a:r>
              <a:rPr lang="en-US" altLang="zh-CN" sz="2000" dirty="0" smtClean="0">
                <a:solidFill>
                  <a:schemeClr val="tx1"/>
                </a:solidFill>
                <a:latin typeface="华文细黑" pitchFamily="2" charset="-122"/>
                <a:ea typeface="华文细黑" pitchFamily="2" charset="-122"/>
              </a:rPr>
              <a:t>(</a:t>
            </a:r>
            <a:r>
              <a:rPr lang="zh-CN" altLang="en-US" sz="2000" dirty="0" smtClean="0">
                <a:solidFill>
                  <a:schemeClr val="tx1"/>
                </a:solidFill>
                <a:latin typeface="华文细黑" pitchFamily="2" charset="-122"/>
                <a:ea typeface="华文细黑" pitchFamily="2" charset="-122"/>
              </a:rPr>
              <a:t>最大允许值</a:t>
            </a:r>
            <a:r>
              <a:rPr lang="en-US" altLang="zh-CN" sz="2000" dirty="0" smtClean="0">
                <a:solidFill>
                  <a:schemeClr val="tx1"/>
                </a:solidFill>
                <a:latin typeface="华文细黑" pitchFamily="2" charset="-122"/>
                <a:ea typeface="华文细黑" pitchFamily="2" charset="-122"/>
              </a:rPr>
              <a:t>5</a:t>
            </a: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a:t>
            </a:r>
          </a:p>
          <a:p>
            <a:pPr algn="l"/>
            <a:endParaRPr lang="en-US" altLang="zh-CN" sz="2000" dirty="0" smtClean="0">
              <a:solidFill>
                <a:schemeClr val="tx1"/>
              </a:solidFill>
              <a:latin typeface="华文细黑" pitchFamily="2" charset="-122"/>
              <a:ea typeface="华文细黑" pitchFamily="2" charset="-122"/>
            </a:endParaRPr>
          </a:p>
          <a:p>
            <a:pPr algn="l">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3</a:t>
            </a:r>
            <a:r>
              <a:rPr lang="zh-CN" altLang="en-US" sz="2000" dirty="0" smtClean="0">
                <a:solidFill>
                  <a:schemeClr val="tx1"/>
                </a:solidFill>
                <a:latin typeface="华文细黑" pitchFamily="2" charset="-122"/>
                <a:ea typeface="华文细黑" pitchFamily="2" charset="-122"/>
              </a:rPr>
              <a:t>）按机械强度选择 </a:t>
            </a:r>
            <a:endParaRPr lang="en-US" altLang="zh-CN" sz="2000" dirty="0" smtClean="0">
              <a:solidFill>
                <a:schemeClr val="tx1"/>
              </a:solidFill>
              <a:latin typeface="华文细黑" pitchFamily="2" charset="-122"/>
              <a:ea typeface="华文细黑" pitchFamily="2" charset="-122"/>
            </a:endParaRPr>
          </a:p>
          <a:p>
            <a:pPr algn="l"/>
            <a:endParaRPr lang="en-US" altLang="zh-CN" sz="2000" dirty="0" smtClean="0">
              <a:solidFill>
                <a:schemeClr val="tx1"/>
              </a:solidFill>
              <a:latin typeface="华文细黑" pitchFamily="2" charset="-122"/>
              <a:ea typeface="华文细黑" pitchFamily="2" charset="-122"/>
            </a:endParaRPr>
          </a:p>
          <a:p>
            <a:pPr algn="l">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4</a:t>
            </a:r>
            <a:r>
              <a:rPr lang="zh-CN" altLang="en-US" sz="2000" dirty="0" smtClean="0">
                <a:solidFill>
                  <a:schemeClr val="tx1"/>
                </a:solidFill>
                <a:latin typeface="华文细黑" pitchFamily="2" charset="-122"/>
                <a:ea typeface="华文细黑" pitchFamily="2" charset="-122"/>
              </a:rPr>
              <a:t>）按热稳定性的最小截面校验 </a:t>
            </a:r>
            <a:endParaRPr lang="en-US" altLang="zh-CN" sz="2000" dirty="0" smtClean="0">
              <a:solidFill>
                <a:schemeClr val="tx1"/>
              </a:solidFill>
              <a:latin typeface="华文细黑" pitchFamily="2" charset="-122"/>
              <a:ea typeface="华文细黑" pitchFamily="2" charset="-122"/>
            </a:endParaRPr>
          </a:p>
          <a:p>
            <a:pPr algn="l"/>
            <a:endParaRPr lang="en-US" altLang="zh-CN" sz="2800" dirty="0" smtClean="0">
              <a:solidFill>
                <a:schemeClr val="tx1"/>
              </a:solidFill>
              <a:latin typeface="+mn-ea"/>
            </a:endParaRP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a:bodyPr>
          <a:lstStyle/>
          <a:p>
            <a:pPr algn="l">
              <a:buNone/>
            </a:pPr>
            <a:r>
              <a:rPr lang="zh-CN" altLang="en-US" sz="2000" b="1" dirty="0" smtClean="0">
                <a:solidFill>
                  <a:schemeClr val="tx1"/>
                </a:solidFill>
                <a:latin typeface="华文细黑" pitchFamily="2" charset="-122"/>
                <a:ea typeface="华文细黑" pitchFamily="2" charset="-122"/>
              </a:rPr>
              <a:t>中性线</a:t>
            </a:r>
            <a:r>
              <a:rPr lang="en-US" altLang="zh-CN" sz="2000" b="1" dirty="0" smtClean="0">
                <a:solidFill>
                  <a:schemeClr val="tx1"/>
                </a:solidFill>
                <a:latin typeface="华文细黑" pitchFamily="2" charset="-122"/>
                <a:ea typeface="华文细黑" pitchFamily="2" charset="-122"/>
              </a:rPr>
              <a:t>(N)</a:t>
            </a:r>
            <a:r>
              <a:rPr lang="zh-CN" altLang="en-US" sz="2000" b="1" dirty="0" smtClean="0">
                <a:solidFill>
                  <a:schemeClr val="tx1"/>
                </a:solidFill>
                <a:latin typeface="华文细黑" pitchFamily="2" charset="-122"/>
                <a:ea typeface="华文细黑" pitchFamily="2" charset="-122"/>
              </a:rPr>
              <a:t>的选择：</a:t>
            </a:r>
            <a:endParaRPr lang="en-US" altLang="zh-CN" sz="2000" b="1" dirty="0" smtClean="0">
              <a:solidFill>
                <a:schemeClr val="tx1"/>
              </a:solidFill>
              <a:latin typeface="华文细黑" pitchFamily="2" charset="-122"/>
              <a:ea typeface="华文细黑" pitchFamily="2" charset="-122"/>
            </a:endParaRPr>
          </a:p>
          <a:p>
            <a:pPr algn="l"/>
            <a:endParaRPr lang="en-US" altLang="zh-CN" sz="2000" b="1" dirty="0" smtClean="0">
              <a:solidFill>
                <a:schemeClr val="tx1"/>
              </a:solidFill>
              <a:latin typeface="华文细黑" pitchFamily="2" charset="-122"/>
              <a:ea typeface="华文细黑" pitchFamily="2" charset="-122"/>
            </a:endParaRPr>
          </a:p>
          <a:p>
            <a:pPr algn="l">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1</a:t>
            </a:r>
            <a:r>
              <a:rPr lang="zh-CN" altLang="en-US" sz="2000" dirty="0" smtClean="0">
                <a:solidFill>
                  <a:schemeClr val="tx1"/>
                </a:solidFill>
                <a:latin typeface="华文细黑" pitchFamily="2" charset="-122"/>
                <a:ea typeface="华文细黑" pitchFamily="2" charset="-122"/>
              </a:rPr>
              <a:t>）在一般情况下中性线截面不宜小于</a:t>
            </a:r>
            <a:r>
              <a:rPr lang="en-US" altLang="zh-CN" sz="2000" dirty="0" smtClean="0">
                <a:solidFill>
                  <a:schemeClr val="tx1"/>
                </a:solidFill>
                <a:latin typeface="华文细黑" pitchFamily="2" charset="-122"/>
                <a:ea typeface="华文细黑" pitchFamily="2" charset="-122"/>
              </a:rPr>
              <a:t>50%</a:t>
            </a:r>
            <a:r>
              <a:rPr lang="zh-CN" altLang="en-US" sz="2000" dirty="0" smtClean="0">
                <a:solidFill>
                  <a:schemeClr val="tx1"/>
                </a:solidFill>
                <a:latin typeface="华文细黑" pitchFamily="2" charset="-122"/>
                <a:ea typeface="华文细黑" pitchFamily="2" charset="-122"/>
              </a:rPr>
              <a:t>的相芯线截面</a:t>
            </a:r>
            <a:endParaRPr lang="en-US" altLang="zh-CN" sz="2000" dirty="0" smtClean="0">
              <a:solidFill>
                <a:schemeClr val="tx1"/>
              </a:solidFill>
              <a:latin typeface="华文细黑" pitchFamily="2" charset="-122"/>
              <a:ea typeface="华文细黑" pitchFamily="2" charset="-122"/>
            </a:endParaRPr>
          </a:p>
          <a:p>
            <a:pPr algn="l"/>
            <a:endParaRPr lang="en-US" altLang="zh-CN" sz="2000" dirty="0" smtClean="0">
              <a:solidFill>
                <a:schemeClr val="tx1"/>
              </a:solidFill>
              <a:latin typeface="华文细黑" pitchFamily="2" charset="-122"/>
              <a:ea typeface="华文细黑" pitchFamily="2" charset="-122"/>
            </a:endParaRPr>
          </a:p>
          <a:p>
            <a:pPr algn="just">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2</a:t>
            </a:r>
            <a:r>
              <a:rPr lang="zh-CN" altLang="en-US" sz="2000" dirty="0" smtClean="0">
                <a:solidFill>
                  <a:schemeClr val="tx1"/>
                </a:solidFill>
                <a:latin typeface="华文细黑" pitchFamily="2" charset="-122"/>
                <a:ea typeface="华文细黑" pitchFamily="2" charset="-122"/>
              </a:rPr>
              <a:t>）在单相及二相线路中，</a:t>
            </a:r>
            <a:r>
              <a:rPr lang="en-US" altLang="zh-CN" sz="2000" dirty="0" smtClean="0">
                <a:solidFill>
                  <a:schemeClr val="tx1"/>
                </a:solidFill>
                <a:latin typeface="华文细黑" pitchFamily="2" charset="-122"/>
                <a:ea typeface="华文细黑" pitchFamily="2" charset="-122"/>
              </a:rPr>
              <a:t>N</a:t>
            </a:r>
            <a:r>
              <a:rPr lang="zh-CN" altLang="en-US" sz="2000" dirty="0" smtClean="0">
                <a:solidFill>
                  <a:schemeClr val="tx1"/>
                </a:solidFill>
                <a:latin typeface="华文细黑" pitchFamily="2" charset="-122"/>
                <a:ea typeface="华文细黑" pitchFamily="2" charset="-122"/>
              </a:rPr>
              <a:t>线截面应与相线截面相同。</a:t>
            </a:r>
            <a:endParaRPr lang="en-US" altLang="zh-CN" sz="2000" dirty="0" smtClean="0">
              <a:solidFill>
                <a:schemeClr val="tx1"/>
              </a:solidFill>
              <a:latin typeface="华文细黑" pitchFamily="2" charset="-122"/>
              <a:ea typeface="华文细黑" pitchFamily="2" charset="-122"/>
            </a:endParaRPr>
          </a:p>
          <a:p>
            <a:pPr algn="just"/>
            <a:endParaRPr lang="zh-CN" altLang="en-US" sz="2000" dirty="0" smtClean="0">
              <a:solidFill>
                <a:schemeClr val="tx1"/>
              </a:solidFill>
              <a:latin typeface="华文细黑" pitchFamily="2" charset="-122"/>
              <a:ea typeface="华文细黑" pitchFamily="2" charset="-122"/>
            </a:endParaRPr>
          </a:p>
          <a:p>
            <a:pPr algn="just">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3</a:t>
            </a:r>
            <a:r>
              <a:rPr lang="zh-CN" altLang="en-US" sz="2000" dirty="0" smtClean="0">
                <a:solidFill>
                  <a:schemeClr val="tx1"/>
                </a:solidFill>
                <a:latin typeface="华文细黑" pitchFamily="2" charset="-122"/>
                <a:ea typeface="华文细黑" pitchFamily="2" charset="-122"/>
              </a:rPr>
              <a:t>）在三相四线制配电系统中，</a:t>
            </a:r>
            <a:r>
              <a:rPr lang="en-US" altLang="zh-CN" sz="2000" dirty="0" smtClean="0">
                <a:solidFill>
                  <a:schemeClr val="tx1"/>
                </a:solidFill>
                <a:latin typeface="华文细黑" pitchFamily="2" charset="-122"/>
                <a:ea typeface="华文细黑" pitchFamily="2" charset="-122"/>
              </a:rPr>
              <a:t>N</a:t>
            </a:r>
            <a:r>
              <a:rPr lang="zh-CN" altLang="en-US" sz="2000" dirty="0" smtClean="0">
                <a:solidFill>
                  <a:schemeClr val="tx1"/>
                </a:solidFill>
                <a:latin typeface="华文细黑" pitchFamily="2" charset="-122"/>
                <a:ea typeface="华文细黑" pitchFamily="2" charset="-122"/>
              </a:rPr>
              <a:t>线的允许载流量应不小于线路中最大不平衡负荷电流，同时应考虑谐波电流的影响。</a:t>
            </a:r>
            <a:endParaRPr lang="en-US" altLang="zh-CN" sz="2000" dirty="0" smtClean="0">
              <a:solidFill>
                <a:schemeClr val="tx1"/>
              </a:solidFill>
              <a:latin typeface="华文细黑" pitchFamily="2" charset="-122"/>
              <a:ea typeface="华文细黑" pitchFamily="2" charset="-122"/>
            </a:endParaRPr>
          </a:p>
          <a:p>
            <a:pPr algn="just"/>
            <a:endParaRPr lang="zh-CN" altLang="en-US" sz="2000" dirty="0" smtClean="0">
              <a:solidFill>
                <a:schemeClr val="tx1"/>
              </a:solidFill>
              <a:latin typeface="华文细黑" pitchFamily="2" charset="-122"/>
              <a:ea typeface="华文细黑" pitchFamily="2" charset="-122"/>
            </a:endParaRPr>
          </a:p>
          <a:p>
            <a:pPr algn="just">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4</a:t>
            </a:r>
            <a:r>
              <a:rPr lang="zh-CN" altLang="en-US" sz="2000" dirty="0" smtClean="0">
                <a:solidFill>
                  <a:schemeClr val="tx1"/>
                </a:solidFill>
                <a:latin typeface="华文细黑" pitchFamily="2" charset="-122"/>
                <a:ea typeface="华文细黑" pitchFamily="2" charset="-122"/>
              </a:rPr>
              <a:t>）采用晶闸管调光或计算机电源回路的三相四线配电线路，</a:t>
            </a:r>
            <a:r>
              <a:rPr lang="en-US" altLang="zh-CN" sz="2000" dirty="0" smtClean="0">
                <a:solidFill>
                  <a:schemeClr val="tx1"/>
                </a:solidFill>
                <a:latin typeface="华文细黑" pitchFamily="2" charset="-122"/>
                <a:ea typeface="华文细黑" pitchFamily="2" charset="-122"/>
              </a:rPr>
              <a:t>N</a:t>
            </a:r>
            <a:r>
              <a:rPr lang="zh-CN" altLang="en-US" sz="2000" dirty="0" smtClean="0">
                <a:solidFill>
                  <a:schemeClr val="tx1"/>
                </a:solidFill>
                <a:latin typeface="华文细黑" pitchFamily="2" charset="-122"/>
                <a:ea typeface="华文细黑" pitchFamily="2" charset="-122"/>
              </a:rPr>
              <a:t>线的截面应不小于相线截面的两倍。</a:t>
            </a:r>
            <a:endParaRPr lang="en-US" altLang="zh-CN" sz="2000" dirty="0" smtClean="0">
              <a:solidFill>
                <a:schemeClr val="tx1"/>
              </a:solidFill>
              <a:latin typeface="华文细黑" pitchFamily="2" charset="-122"/>
              <a:ea typeface="华文细黑" pitchFamily="2" charset="-122"/>
            </a:endParaRPr>
          </a:p>
          <a:p>
            <a:pPr algn="just"/>
            <a:endParaRPr lang="zh-CN" altLang="en-US" sz="2000" dirty="0" smtClean="0">
              <a:solidFill>
                <a:schemeClr val="tx1"/>
              </a:solidFill>
              <a:latin typeface="华文细黑" pitchFamily="2" charset="-122"/>
              <a:ea typeface="华文细黑" pitchFamily="2" charset="-122"/>
            </a:endParaRPr>
          </a:p>
          <a:p>
            <a:pPr algn="just">
              <a:buNone/>
            </a:pPr>
            <a:r>
              <a:rPr lang="zh-CN" altLang="en-US" sz="2000" dirty="0" smtClean="0">
                <a:solidFill>
                  <a:schemeClr val="tx1"/>
                </a:solidFill>
                <a:latin typeface="华文细黑" pitchFamily="2" charset="-122"/>
                <a:ea typeface="华文细黑" pitchFamily="2" charset="-122"/>
              </a:rPr>
              <a:t>（</a:t>
            </a:r>
            <a:r>
              <a:rPr lang="en-US" altLang="zh-CN" sz="2000" dirty="0" smtClean="0">
                <a:solidFill>
                  <a:schemeClr val="tx1"/>
                </a:solidFill>
                <a:latin typeface="华文细黑" pitchFamily="2" charset="-122"/>
                <a:ea typeface="华文细黑" pitchFamily="2" charset="-122"/>
              </a:rPr>
              <a:t>5</a:t>
            </a:r>
            <a:r>
              <a:rPr lang="zh-CN" altLang="en-US" sz="2000" dirty="0" smtClean="0">
                <a:solidFill>
                  <a:schemeClr val="tx1"/>
                </a:solidFill>
                <a:latin typeface="华文细黑" pitchFamily="2" charset="-122"/>
                <a:ea typeface="华文细黑" pitchFamily="2" charset="-122"/>
              </a:rPr>
              <a:t>）对于照明分支线以及截面为 </a:t>
            </a:r>
            <a:r>
              <a:rPr lang="en-US" altLang="zh-CN" sz="2000" dirty="0" smtClean="0">
                <a:solidFill>
                  <a:schemeClr val="tx1"/>
                </a:solidFill>
                <a:latin typeface="华文细黑" pitchFamily="2" charset="-122"/>
                <a:ea typeface="华文细黑" pitchFamily="2" charset="-122"/>
              </a:rPr>
              <a:t>4㎜</a:t>
            </a:r>
            <a:r>
              <a:rPr lang="en-US" altLang="zh-CN" sz="2000" baseline="30000" dirty="0" smtClean="0">
                <a:solidFill>
                  <a:schemeClr val="tx1"/>
                </a:solidFill>
                <a:latin typeface="华文细黑" pitchFamily="2" charset="-122"/>
                <a:ea typeface="华文细黑" pitchFamily="2" charset="-122"/>
              </a:rPr>
              <a:t>2</a:t>
            </a:r>
            <a:r>
              <a:rPr lang="zh-CN" altLang="en-US" sz="2000" dirty="0" smtClean="0">
                <a:solidFill>
                  <a:schemeClr val="tx1"/>
                </a:solidFill>
                <a:latin typeface="华文细黑" pitchFamily="2" charset="-122"/>
                <a:ea typeface="华文细黑" pitchFamily="2" charset="-122"/>
              </a:rPr>
              <a:t>及以下的干线，</a:t>
            </a:r>
            <a:r>
              <a:rPr lang="en-US" altLang="zh-CN" sz="2000" dirty="0" smtClean="0">
                <a:solidFill>
                  <a:schemeClr val="tx1"/>
                </a:solidFill>
                <a:latin typeface="华文细黑" pitchFamily="2" charset="-122"/>
                <a:ea typeface="华文细黑" pitchFamily="2" charset="-122"/>
              </a:rPr>
              <a:t>N</a:t>
            </a:r>
            <a:r>
              <a:rPr lang="zh-CN" altLang="en-US" sz="2000" dirty="0" smtClean="0">
                <a:solidFill>
                  <a:schemeClr val="tx1"/>
                </a:solidFill>
                <a:latin typeface="华文细黑" pitchFamily="2" charset="-122"/>
                <a:ea typeface="华文细黑" pitchFamily="2" charset="-122"/>
              </a:rPr>
              <a:t>线的截面应与相线截面相同。</a:t>
            </a:r>
            <a:endParaRPr lang="en-US" altLang="zh-CN" dirty="0" smtClean="0">
              <a:solidFill>
                <a:schemeClr val="tx1"/>
              </a:solidFill>
              <a:latin typeface="+mn-ea"/>
            </a:endParaRP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a:bodyPr>
          <a:lstStyle/>
          <a:p>
            <a:pPr algn="l"/>
            <a:endParaRPr lang="en-US" altLang="zh-CN" sz="2000" b="1" dirty="0" smtClean="0">
              <a:solidFill>
                <a:schemeClr val="tx1"/>
              </a:solidFill>
              <a:latin typeface="华文细黑" pitchFamily="2" charset="-122"/>
              <a:ea typeface="华文细黑" pitchFamily="2" charset="-122"/>
            </a:endParaRPr>
          </a:p>
          <a:p>
            <a:pPr algn="l"/>
            <a:r>
              <a:rPr lang="zh-CN" altLang="en-US" sz="2000" b="1" dirty="0" smtClean="0">
                <a:solidFill>
                  <a:schemeClr val="tx1"/>
                </a:solidFill>
                <a:latin typeface="华文细黑" pitchFamily="2" charset="-122"/>
                <a:ea typeface="华文细黑" pitchFamily="2" charset="-122"/>
              </a:rPr>
              <a:t>当有下列情况时，</a:t>
            </a:r>
            <a:r>
              <a:rPr lang="en-US" altLang="zh-CN" sz="2000" b="1" dirty="0" smtClean="0">
                <a:solidFill>
                  <a:schemeClr val="tx1"/>
                </a:solidFill>
                <a:latin typeface="华文细黑" pitchFamily="2" charset="-122"/>
                <a:ea typeface="华文细黑" pitchFamily="2" charset="-122"/>
              </a:rPr>
              <a:t>N</a:t>
            </a:r>
            <a:r>
              <a:rPr lang="zh-CN" altLang="en-US" sz="2000" b="1" dirty="0" smtClean="0">
                <a:solidFill>
                  <a:schemeClr val="tx1"/>
                </a:solidFill>
                <a:latin typeface="华文细黑" pitchFamily="2" charset="-122"/>
                <a:ea typeface="华文细黑" pitchFamily="2" charset="-122"/>
              </a:rPr>
              <a:t>线截面不小于相线截面：</a:t>
            </a:r>
            <a:endParaRPr lang="en-US" altLang="zh-CN" sz="2000" b="1" dirty="0" smtClean="0">
              <a:solidFill>
                <a:schemeClr val="tx1"/>
              </a:solidFill>
              <a:latin typeface="华文细黑" pitchFamily="2" charset="-122"/>
              <a:ea typeface="华文细黑" pitchFamily="2" charset="-122"/>
            </a:endParaRPr>
          </a:p>
          <a:p>
            <a:pPr algn="l"/>
            <a:endParaRPr lang="en-US" altLang="zh-CN" sz="2000" b="1"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照明配电干线：</a:t>
            </a:r>
            <a:endParaRPr lang="en-US" altLang="zh-CN"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endParaRPr lang="zh-CN" altLang="en-US"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当用电负荷主要为单相用电设备；</a:t>
            </a:r>
            <a:endParaRPr lang="en-US" altLang="zh-CN"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endParaRPr lang="zh-CN" altLang="en-US"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以气体放电光源为主的配电线路；</a:t>
            </a:r>
            <a:endParaRPr lang="en-US" altLang="zh-CN"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endParaRPr lang="zh-CN" altLang="en-US"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单相回路</a:t>
            </a:r>
            <a:r>
              <a:rPr lang="zh-CN" altLang="en-US" sz="2000" dirty="0" smtClean="0">
                <a:solidFill>
                  <a:schemeClr val="tx1"/>
                </a:solidFill>
                <a:latin typeface="+mn-ea"/>
              </a:rPr>
              <a:t>。</a:t>
            </a:r>
            <a:endParaRPr lang="en-US" altLang="zh-CN" sz="2000" dirty="0" smtClean="0">
              <a:solidFill>
                <a:schemeClr val="tx1"/>
              </a:solidFill>
              <a:latin typeface="+mn-ea"/>
            </a:endParaRPr>
          </a:p>
          <a:p>
            <a:pPr algn="just">
              <a:buClr>
                <a:schemeClr val="accent4"/>
              </a:buClr>
              <a:buFont typeface="Wingdings" pitchFamily="2" charset="2"/>
              <a:buChar char="u"/>
            </a:pPr>
            <a:endParaRPr lang="en-US" altLang="zh-CN" sz="2000" dirty="0" smtClean="0">
              <a:latin typeface="+mn-ea"/>
            </a:endParaRPr>
          </a:p>
          <a:p>
            <a:pPr algn="just">
              <a:buClr>
                <a:schemeClr val="accent4"/>
              </a:buClr>
              <a:buNone/>
            </a:pPr>
            <a:r>
              <a:rPr lang="zh-CN" altLang="en-US" sz="2000" dirty="0" smtClean="0">
                <a:latin typeface="+mn-ea"/>
              </a:rPr>
              <a:t>注：气体放电光源常见的有：荧光灯、汞灯、钠灯、金属卤化物灯</a:t>
            </a:r>
            <a:endParaRPr lang="en-US" altLang="zh-CN" b="1" dirty="0" smtClean="0">
              <a:solidFill>
                <a:schemeClr val="tx1"/>
              </a:solidFill>
              <a:latin typeface="楷体_GB2312" pitchFamily="49" charset="-122"/>
              <a:ea typeface="楷体_GB2312" pitchFamily="49" charset="-122"/>
            </a:endParaRPr>
          </a:p>
          <a:p>
            <a:pPr algn="l"/>
            <a:endParaRPr lang="en-US" altLang="zh-CN" dirty="0" smtClean="0">
              <a:solidFill>
                <a:schemeClr val="tx1"/>
              </a:solidFill>
              <a:latin typeface="+mn-ea"/>
            </a:endParaRP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072098"/>
          </a:xfrm>
          <a:prstGeom prst="rect">
            <a:avLst/>
          </a:prstGeom>
        </p:spPr>
        <p:txBody>
          <a:bodyPr>
            <a:normAutofit/>
          </a:bodyPr>
          <a:lstStyle/>
          <a:p>
            <a:pPr algn="l"/>
            <a:r>
              <a:rPr lang="zh-CN" altLang="en-US" sz="2000" b="1" dirty="0" smtClean="0">
                <a:solidFill>
                  <a:schemeClr val="tx1"/>
                </a:solidFill>
                <a:latin typeface="华文细黑" pitchFamily="2" charset="-122"/>
                <a:ea typeface="华文细黑" pitchFamily="2" charset="-122"/>
              </a:rPr>
              <a:t>对于保护线（</a:t>
            </a:r>
            <a:r>
              <a:rPr lang="en-US" altLang="zh-CN" sz="2000" b="1" dirty="0" smtClean="0">
                <a:solidFill>
                  <a:schemeClr val="tx1"/>
                </a:solidFill>
                <a:latin typeface="华文细黑" pitchFamily="2" charset="-122"/>
                <a:ea typeface="华文细黑" pitchFamily="2" charset="-122"/>
                <a:cs typeface="Times New Roman" pitchFamily="18" charset="0"/>
              </a:rPr>
              <a:t>PE</a:t>
            </a:r>
            <a:r>
              <a:rPr lang="zh-CN" altLang="en-US" sz="2000" b="1" dirty="0" smtClean="0">
                <a:solidFill>
                  <a:schemeClr val="tx1"/>
                </a:solidFill>
                <a:latin typeface="华文细黑" pitchFamily="2" charset="-122"/>
                <a:ea typeface="华文细黑" pitchFamily="2" charset="-122"/>
              </a:rPr>
              <a:t>线）和保护中性线（</a:t>
            </a:r>
            <a:r>
              <a:rPr lang="en-US" altLang="zh-CN" sz="2000" b="1" dirty="0" smtClean="0">
                <a:solidFill>
                  <a:schemeClr val="tx1"/>
                </a:solidFill>
                <a:latin typeface="华文细黑" pitchFamily="2" charset="-122"/>
                <a:ea typeface="华文细黑" pitchFamily="2" charset="-122"/>
                <a:cs typeface="Times New Roman" pitchFamily="18" charset="0"/>
              </a:rPr>
              <a:t>PEN</a:t>
            </a:r>
            <a:r>
              <a:rPr lang="zh-CN" altLang="en-US" sz="2000" b="1" dirty="0" smtClean="0">
                <a:solidFill>
                  <a:schemeClr val="tx1"/>
                </a:solidFill>
                <a:latin typeface="华文细黑" pitchFamily="2" charset="-122"/>
                <a:ea typeface="华文细黑" pitchFamily="2" charset="-122"/>
              </a:rPr>
              <a:t>线）截面的选择：</a:t>
            </a:r>
            <a:endParaRPr lang="en-US" altLang="zh-CN" sz="2000" b="1" dirty="0" smtClean="0">
              <a:solidFill>
                <a:schemeClr val="tx1"/>
              </a:solidFill>
              <a:latin typeface="华文细黑" pitchFamily="2" charset="-122"/>
              <a:ea typeface="华文细黑" pitchFamily="2" charset="-122"/>
            </a:endParaRPr>
          </a:p>
          <a:p>
            <a:pPr algn="l"/>
            <a:endParaRPr lang="en-US" altLang="zh-CN" sz="2000" b="1"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按规定</a:t>
            </a:r>
            <a:r>
              <a:rPr lang="en-US" altLang="zh-CN" sz="2000" dirty="0" smtClean="0">
                <a:solidFill>
                  <a:schemeClr val="tx1"/>
                </a:solidFill>
                <a:latin typeface="华文细黑" pitchFamily="2" charset="-122"/>
                <a:ea typeface="华文细黑" pitchFamily="2" charset="-122"/>
              </a:rPr>
              <a:t>PE</a:t>
            </a:r>
            <a:r>
              <a:rPr lang="zh-CN" altLang="en-US" sz="2000" dirty="0" smtClean="0">
                <a:solidFill>
                  <a:schemeClr val="tx1"/>
                </a:solidFill>
                <a:latin typeface="华文细黑" pitchFamily="2" charset="-122"/>
                <a:ea typeface="华文细黑" pitchFamily="2" charset="-122"/>
              </a:rPr>
              <a:t>线的截面一般应不小于相线截面的一半</a:t>
            </a:r>
            <a:endParaRPr lang="en-US" altLang="zh-CN"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endParaRPr lang="zh-CN" altLang="en-US"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r>
              <a:rPr lang="zh-CN" altLang="en-US" sz="2000" dirty="0" smtClean="0">
                <a:solidFill>
                  <a:schemeClr val="tx1"/>
                </a:solidFill>
                <a:latin typeface="华文细黑" pitchFamily="2" charset="-122"/>
                <a:ea typeface="华文细黑" pitchFamily="2" charset="-122"/>
              </a:rPr>
              <a:t>应满足单相接地故障保护时热稳定最小截面的要求。</a:t>
            </a:r>
            <a:endParaRPr lang="en-US" altLang="zh-CN" sz="2000" dirty="0" smtClean="0">
              <a:solidFill>
                <a:schemeClr val="tx1"/>
              </a:solidFill>
              <a:latin typeface="华文细黑" pitchFamily="2" charset="-122"/>
              <a:ea typeface="华文细黑" pitchFamily="2" charset="-122"/>
            </a:endParaRPr>
          </a:p>
          <a:p>
            <a:pPr algn="just">
              <a:buClr>
                <a:schemeClr val="accent4"/>
              </a:buClr>
              <a:buFont typeface="Wingdings" pitchFamily="2" charset="2"/>
              <a:buChar char="u"/>
            </a:pPr>
            <a:endParaRPr lang="zh-CN" altLang="en-US" sz="2000" dirty="0" smtClean="0">
              <a:solidFill>
                <a:schemeClr val="tx1"/>
              </a:solidFill>
              <a:latin typeface="华文细黑" pitchFamily="2" charset="-122"/>
              <a:ea typeface="华文细黑" pitchFamily="2" charset="-122"/>
            </a:endParaRPr>
          </a:p>
          <a:p>
            <a:pPr algn="l"/>
            <a:endParaRPr lang="en-US" altLang="zh-CN" dirty="0" smtClean="0">
              <a:solidFill>
                <a:schemeClr val="tx1"/>
              </a:solidFill>
              <a:latin typeface="+mn-ea"/>
            </a:endParaRPr>
          </a:p>
        </p:txBody>
      </p:sp>
      <p:pic>
        <p:nvPicPr>
          <p:cNvPr id="4098" name="Picture 2"/>
          <p:cNvPicPr>
            <a:picLocks noChangeAspect="1" noChangeArrowheads="1"/>
          </p:cNvPicPr>
          <p:nvPr/>
        </p:nvPicPr>
        <p:blipFill>
          <a:blip r:embed="rId3"/>
          <a:srcRect/>
          <a:stretch>
            <a:fillRect/>
          </a:stretch>
        </p:blipFill>
        <p:spPr bwMode="auto">
          <a:xfrm>
            <a:off x="1607323" y="3500438"/>
            <a:ext cx="5929354" cy="2357454"/>
          </a:xfrm>
          <a:prstGeom prst="rect">
            <a:avLst/>
          </a:prstGeom>
          <a:noFill/>
          <a:ln w="9525">
            <a:noFill/>
            <a:miter lim="800000"/>
            <a:headEnd/>
            <a:tailEnd/>
          </a:ln>
          <a:effectLst/>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电线电缆载流量速查表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13666" name="Picture 2"/>
          <p:cNvPicPr>
            <a:picLocks noChangeAspect="1" noChangeArrowheads="1"/>
          </p:cNvPicPr>
          <p:nvPr/>
        </p:nvPicPr>
        <p:blipFill>
          <a:blip r:embed="rId3"/>
          <a:srcRect/>
          <a:stretch>
            <a:fillRect/>
          </a:stretch>
        </p:blipFill>
        <p:spPr bwMode="auto">
          <a:xfrm>
            <a:off x="0" y="1142984"/>
            <a:ext cx="9143999" cy="5362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电线电缆载流量速查表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14690" name="Picture 2"/>
          <p:cNvPicPr>
            <a:picLocks noChangeAspect="1" noChangeArrowheads="1"/>
          </p:cNvPicPr>
          <p:nvPr/>
        </p:nvPicPr>
        <p:blipFill>
          <a:blip r:embed="rId3"/>
          <a:srcRect/>
          <a:stretch>
            <a:fillRect/>
          </a:stretch>
        </p:blipFill>
        <p:spPr bwMode="auto">
          <a:xfrm>
            <a:off x="0" y="1176359"/>
            <a:ext cx="9144000" cy="5324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电线电缆载流量速查表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15714" name="Picture 2"/>
          <p:cNvPicPr>
            <a:picLocks noChangeAspect="1" noChangeArrowheads="1"/>
          </p:cNvPicPr>
          <p:nvPr/>
        </p:nvPicPr>
        <p:blipFill>
          <a:blip r:embed="rId3"/>
          <a:srcRect/>
          <a:stretch>
            <a:fillRect/>
          </a:stretch>
        </p:blipFill>
        <p:spPr bwMode="auto">
          <a:xfrm>
            <a:off x="1557338" y="1181100"/>
            <a:ext cx="6029325" cy="4495800"/>
          </a:xfrm>
          <a:prstGeom prst="rect">
            <a:avLst/>
          </a:prstGeom>
          <a:noFill/>
          <a:ln w="9525">
            <a:noFill/>
            <a:miter lim="800000"/>
            <a:headEnd/>
            <a:tailEnd/>
          </a:ln>
          <a:effectLst/>
        </p:spPr>
      </p:pic>
      <p:pic>
        <p:nvPicPr>
          <p:cNvPr id="115715" name="Picture 3"/>
          <p:cNvPicPr>
            <a:picLocks noChangeAspect="1" noChangeArrowheads="1"/>
          </p:cNvPicPr>
          <p:nvPr/>
        </p:nvPicPr>
        <p:blipFill>
          <a:blip r:embed="rId4"/>
          <a:srcRect/>
          <a:stretch>
            <a:fillRect/>
          </a:stretch>
        </p:blipFill>
        <p:spPr bwMode="auto">
          <a:xfrm>
            <a:off x="1928794" y="5776936"/>
            <a:ext cx="5267325" cy="10096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各标准电线电缆载流量比较</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19811" name="Picture 3"/>
          <p:cNvPicPr>
            <a:picLocks noChangeAspect="1" noChangeArrowheads="1"/>
          </p:cNvPicPr>
          <p:nvPr/>
        </p:nvPicPr>
        <p:blipFill>
          <a:blip r:embed="rId3"/>
          <a:srcRect/>
          <a:stretch>
            <a:fillRect/>
          </a:stretch>
        </p:blipFill>
        <p:spPr bwMode="auto">
          <a:xfrm>
            <a:off x="0" y="1214422"/>
            <a:ext cx="9144000" cy="5372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电线电缆外径及重量速查表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16738" name="Picture 2"/>
          <p:cNvPicPr>
            <a:picLocks noChangeAspect="1" noChangeArrowheads="1"/>
          </p:cNvPicPr>
          <p:nvPr/>
        </p:nvPicPr>
        <p:blipFill>
          <a:blip r:embed="rId3"/>
          <a:srcRect/>
          <a:stretch>
            <a:fillRect/>
          </a:stretch>
        </p:blipFill>
        <p:spPr bwMode="auto">
          <a:xfrm>
            <a:off x="538163" y="1195404"/>
            <a:ext cx="8067675" cy="4591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电线电缆外径及重量速查表</a:t>
            </a:r>
            <a:endParaRPr lang="zh-CN" altLang="en-US" sz="3200" b="1" dirty="0">
              <a:latin typeface="黑体" pitchFamily="2" charset="-122"/>
              <a:ea typeface="黑体" pitchFamily="2" charset="-122"/>
            </a:endParaRPr>
          </a:p>
        </p:txBody>
      </p:sp>
      <p:pic>
        <p:nvPicPr>
          <p:cNvPr id="117762" name="Picture 2"/>
          <p:cNvPicPr>
            <a:picLocks noChangeAspect="1" noChangeArrowheads="1"/>
          </p:cNvPicPr>
          <p:nvPr/>
        </p:nvPicPr>
        <p:blipFill>
          <a:blip r:embed="rId3"/>
          <a:srcRect/>
          <a:stretch>
            <a:fillRect/>
          </a:stretch>
        </p:blipFill>
        <p:spPr bwMode="auto">
          <a:xfrm>
            <a:off x="542925" y="1214454"/>
            <a:ext cx="8058150" cy="45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全国主要城市气象资料</a:t>
            </a:r>
            <a:endParaRPr lang="zh-CN" altLang="en-US" sz="3200" b="1" dirty="0">
              <a:latin typeface="黑体" pitchFamily="2" charset="-122"/>
              <a:ea typeface="黑体" pitchFamily="2" charset="-122"/>
            </a:endParaRPr>
          </a:p>
        </p:txBody>
      </p:sp>
      <p:pic>
        <p:nvPicPr>
          <p:cNvPr id="12292" name="Picture 4"/>
          <p:cNvPicPr>
            <a:picLocks noChangeAspect="1" noChangeArrowheads="1"/>
          </p:cNvPicPr>
          <p:nvPr/>
        </p:nvPicPr>
        <p:blipFill>
          <a:blip r:embed="rId3"/>
          <a:srcRect/>
          <a:stretch>
            <a:fillRect/>
          </a:stretch>
        </p:blipFill>
        <p:spPr bwMode="auto">
          <a:xfrm>
            <a:off x="119063" y="1123971"/>
            <a:ext cx="8905875" cy="5305425"/>
          </a:xfrm>
          <a:prstGeom prst="rect">
            <a:avLst/>
          </a:prstGeom>
          <a:noFill/>
          <a:ln w="9525">
            <a:noFill/>
            <a:miter lim="800000"/>
            <a:headEnd/>
            <a:tailEnd/>
          </a:ln>
          <a:effectLst/>
        </p:spPr>
      </p:pic>
      <p:sp>
        <p:nvSpPr>
          <p:cNvPr id="10" name="副标题 6"/>
          <p:cNvSpPr>
            <a:spLocks noGrp="1"/>
          </p:cNvSpPr>
          <p:nvPr>
            <p:ph type="subTitle" idx="4294967295"/>
          </p:nvPr>
        </p:nvSpPr>
        <p:spPr>
          <a:xfrm>
            <a:off x="1330626" y="6500834"/>
            <a:ext cx="7813374" cy="357166"/>
          </a:xfrm>
          <a:prstGeom prst="rect">
            <a:avLst/>
          </a:prstGeom>
        </p:spPr>
        <p:txBody>
          <a:bodyPr>
            <a:noAutofit/>
          </a:bodyPr>
          <a:lstStyle/>
          <a:p>
            <a:pPr algn="r"/>
            <a:r>
              <a:rPr lang="en-US" altLang="zh-CN" sz="1700" b="1" dirty="0" smtClean="0">
                <a:solidFill>
                  <a:schemeClr val="tx1"/>
                </a:solidFill>
                <a:latin typeface="华文细黑" pitchFamily="2" charset="-122"/>
                <a:ea typeface="华文细黑" pitchFamily="2" charset="-122"/>
              </a:rPr>
              <a:t>------</a:t>
            </a:r>
            <a:r>
              <a:rPr lang="zh-CN" altLang="en-US" sz="1700" b="1" dirty="0" smtClean="0">
                <a:solidFill>
                  <a:schemeClr val="tx1"/>
                </a:solidFill>
                <a:latin typeface="华文细黑" pitchFamily="2" charset="-122"/>
                <a:ea typeface="华文细黑" pitchFamily="2" charset="-122"/>
              </a:rPr>
              <a:t>摘自</a:t>
            </a:r>
            <a:r>
              <a:rPr lang="en-US" altLang="zh-CN" sz="1700" b="1" dirty="0" smtClean="0">
                <a:solidFill>
                  <a:schemeClr val="tx1"/>
                </a:solidFill>
                <a:latin typeface="华文细黑" pitchFamily="2" charset="-122"/>
                <a:ea typeface="华文细黑" pitchFamily="2" charset="-122"/>
              </a:rPr>
              <a:t>《</a:t>
            </a:r>
            <a:r>
              <a:rPr lang="zh-CN" altLang="en-US" sz="1700" b="1" dirty="0" smtClean="0">
                <a:solidFill>
                  <a:schemeClr val="tx1"/>
                </a:solidFill>
                <a:latin typeface="华文细黑" pitchFamily="2" charset="-122"/>
                <a:ea typeface="华文细黑" pitchFamily="2" charset="-122"/>
              </a:rPr>
              <a:t>工业与民用配电设计手册</a:t>
            </a:r>
            <a:r>
              <a:rPr lang="en-US" altLang="zh-CN" sz="1700" b="1" dirty="0" smtClean="0">
                <a:solidFill>
                  <a:schemeClr val="tx1"/>
                </a:solidFill>
                <a:latin typeface="华文细黑" pitchFamily="2" charset="-122"/>
                <a:ea typeface="华文细黑" pitchFamily="2" charset="-122"/>
              </a:rPr>
              <a:t>》</a:t>
            </a:r>
            <a:r>
              <a:rPr lang="zh-CN" altLang="en-US" sz="1700" b="1" dirty="0" smtClean="0">
                <a:solidFill>
                  <a:schemeClr val="tx1"/>
                </a:solidFill>
                <a:latin typeface="华文细黑" pitchFamily="2" charset="-122"/>
                <a:ea typeface="华文细黑" pitchFamily="2" charset="-122"/>
              </a:rPr>
              <a:t>第三版</a:t>
            </a:r>
            <a:endParaRPr lang="en-US" altLang="zh-CN" sz="1700" b="1" dirty="0" smtClean="0">
              <a:solidFill>
                <a:schemeClr val="tx1"/>
              </a:solidFill>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142984"/>
            <a:ext cx="7813374" cy="5429288"/>
          </a:xfrm>
          <a:prstGeom prst="rect">
            <a:avLst/>
          </a:prstGeom>
        </p:spPr>
        <p:txBody>
          <a:bodyPr>
            <a:noAutofit/>
          </a:bodyPr>
          <a:lstStyle/>
          <a:p>
            <a:pPr>
              <a:buNone/>
            </a:pPr>
            <a:r>
              <a:rPr lang="zh-CN" altLang="en-US" sz="1700" b="1" dirty="0" smtClean="0">
                <a:solidFill>
                  <a:schemeClr val="tx1"/>
                </a:solidFill>
                <a:latin typeface="华文细黑" pitchFamily="2" charset="-122"/>
                <a:ea typeface="华文细黑" pitchFamily="2" charset="-122"/>
              </a:rPr>
              <a:t>术语：</a:t>
            </a:r>
            <a:endParaRPr lang="en-US" altLang="zh-CN" sz="1700" b="1" dirty="0" smtClean="0">
              <a:solidFill>
                <a:schemeClr val="tx1"/>
              </a:solidFill>
              <a:latin typeface="华文细黑" pitchFamily="2" charset="-122"/>
              <a:ea typeface="华文细黑" pitchFamily="2" charset="-122"/>
            </a:endParaRPr>
          </a:p>
          <a:p>
            <a:pPr>
              <a:buNone/>
            </a:pPr>
            <a:r>
              <a:rPr lang="zh-CN" altLang="en-US" sz="1700" b="1" dirty="0" smtClean="0">
                <a:solidFill>
                  <a:schemeClr val="tx1"/>
                </a:solidFill>
                <a:latin typeface="华文细黑" pitchFamily="2" charset="-122"/>
                <a:ea typeface="华文细黑" pitchFamily="2" charset="-122"/>
              </a:rPr>
              <a:t>一、光通量（符号为：</a:t>
            </a:r>
            <a:r>
              <a:rPr lang="en-US" altLang="zh-CN" sz="1700" b="1" dirty="0" smtClean="0">
                <a:solidFill>
                  <a:schemeClr val="tx1"/>
                </a:solidFill>
                <a:latin typeface="+mj-ea"/>
              </a:rPr>
              <a:t>Φ</a:t>
            </a:r>
            <a:r>
              <a:rPr lang="zh-CN" altLang="en-US" sz="1700" b="1" dirty="0" smtClean="0">
                <a:solidFill>
                  <a:schemeClr val="tx1"/>
                </a:solidFill>
                <a:latin typeface="华文细黑" pitchFamily="2" charset="-122"/>
                <a:ea typeface="华文细黑" pitchFamily="2" charset="-122"/>
              </a:rPr>
              <a:t>）</a:t>
            </a:r>
          </a:p>
          <a:p>
            <a:pPr>
              <a:buNone/>
            </a:pPr>
            <a:r>
              <a:rPr lang="zh-CN" altLang="en-US" sz="1700" b="1" dirty="0" smtClean="0">
                <a:solidFill>
                  <a:schemeClr val="tx1"/>
                </a:solidFill>
                <a:latin typeface="华文细黑" pitchFamily="2" charset="-122"/>
                <a:ea typeface="华文细黑" pitchFamily="2" charset="-122"/>
              </a:rPr>
              <a:t>               光源在单位时间内向周围空间辐射出去的并能使人眼产生光感的能量，称为光通量。单位为流明（</a:t>
            </a:r>
            <a:r>
              <a:rPr lang="en-US" altLang="zh-CN" sz="1700" b="1" dirty="0" smtClean="0">
                <a:solidFill>
                  <a:schemeClr val="tx1"/>
                </a:solidFill>
                <a:latin typeface="华文细黑" pitchFamily="2" charset="-122"/>
                <a:ea typeface="华文细黑" pitchFamily="2" charset="-122"/>
              </a:rPr>
              <a:t>lm</a:t>
            </a:r>
            <a:r>
              <a:rPr lang="zh-CN" altLang="en-US" sz="1700" b="1" dirty="0" smtClean="0">
                <a:solidFill>
                  <a:schemeClr val="tx1"/>
                </a:solidFill>
                <a:latin typeface="华文细黑" pitchFamily="2" charset="-122"/>
                <a:ea typeface="华文细黑" pitchFamily="2" charset="-122"/>
              </a:rPr>
              <a:t>） 。光通量</a:t>
            </a:r>
            <a:r>
              <a:rPr lang="en-US" altLang="zh-CN" sz="1700" b="1" dirty="0" smtClean="0">
                <a:solidFill>
                  <a:schemeClr val="tx1"/>
                </a:solidFill>
                <a:latin typeface="华文细黑" pitchFamily="2" charset="-122"/>
                <a:ea typeface="华文细黑" pitchFamily="2" charset="-122"/>
              </a:rPr>
              <a:t>=</a:t>
            </a:r>
            <a:r>
              <a:rPr lang="zh-CN" altLang="en-US" sz="1700" b="1" dirty="0" smtClean="0">
                <a:solidFill>
                  <a:schemeClr val="tx1"/>
                </a:solidFill>
                <a:latin typeface="华文细黑" pitchFamily="2" charset="-122"/>
                <a:ea typeface="华文细黑" pitchFamily="2" charset="-122"/>
              </a:rPr>
              <a:t>光效</a:t>
            </a:r>
            <a:r>
              <a:rPr lang="en-US" altLang="zh-CN" sz="1700" b="1" dirty="0" smtClean="0">
                <a:solidFill>
                  <a:schemeClr val="tx1"/>
                </a:solidFill>
                <a:latin typeface="华文细黑" pitchFamily="2" charset="-122"/>
                <a:ea typeface="华文细黑" pitchFamily="2" charset="-122"/>
              </a:rPr>
              <a:t>X</a:t>
            </a:r>
            <a:r>
              <a:rPr lang="zh-CN" altLang="en-US" sz="1700" b="1" dirty="0" smtClean="0">
                <a:solidFill>
                  <a:schemeClr val="tx1"/>
                </a:solidFill>
                <a:latin typeface="华文细黑" pitchFamily="2" charset="-122"/>
                <a:ea typeface="华文细黑" pitchFamily="2" charset="-122"/>
              </a:rPr>
              <a:t>功率</a:t>
            </a:r>
          </a:p>
          <a:p>
            <a:pPr>
              <a:buNone/>
            </a:pPr>
            <a:r>
              <a:rPr lang="zh-CN" altLang="en-US" sz="1700" b="1" dirty="0" smtClean="0">
                <a:solidFill>
                  <a:schemeClr val="tx1"/>
                </a:solidFill>
                <a:latin typeface="华文细黑" pitchFamily="2" charset="-122"/>
                <a:ea typeface="华文细黑" pitchFamily="2" charset="-122"/>
              </a:rPr>
              <a:t>二、发光强度（光强）</a:t>
            </a:r>
            <a:r>
              <a:rPr lang="en-US" altLang="zh-CN" sz="1700" b="1" dirty="0" smtClean="0">
                <a:solidFill>
                  <a:schemeClr val="tx1"/>
                </a:solidFill>
                <a:latin typeface="华文细黑" pitchFamily="2" charset="-122"/>
                <a:ea typeface="华文细黑" pitchFamily="2" charset="-122"/>
              </a:rPr>
              <a:t> </a:t>
            </a:r>
            <a:r>
              <a:rPr lang="zh-CN" altLang="en-US" sz="1700" b="1" dirty="0" smtClean="0">
                <a:solidFill>
                  <a:schemeClr val="tx1"/>
                </a:solidFill>
                <a:latin typeface="华文细黑" pitchFamily="2" charset="-122"/>
                <a:ea typeface="华文细黑" pitchFamily="2" charset="-122"/>
              </a:rPr>
              <a:t>（符号为： </a:t>
            </a:r>
            <a:r>
              <a:rPr lang="en-US" altLang="zh-CN" sz="1700" b="1" dirty="0" smtClean="0">
                <a:solidFill>
                  <a:schemeClr val="tx1"/>
                </a:solidFill>
                <a:latin typeface="华文中宋" pitchFamily="2" charset="-122"/>
                <a:ea typeface="华文中宋" pitchFamily="2" charset="-122"/>
              </a:rPr>
              <a:t>I</a:t>
            </a:r>
            <a:r>
              <a:rPr lang="zh-CN" altLang="en-US" sz="1700" b="1" dirty="0" smtClean="0">
                <a:solidFill>
                  <a:schemeClr val="tx1"/>
                </a:solidFill>
                <a:latin typeface="华文细黑" pitchFamily="2" charset="-122"/>
                <a:ea typeface="华文细黑" pitchFamily="2" charset="-122"/>
              </a:rPr>
              <a:t>）</a:t>
            </a:r>
          </a:p>
          <a:p>
            <a:pPr>
              <a:buNone/>
            </a:pPr>
            <a:r>
              <a:rPr lang="zh-CN" altLang="en-US" sz="1700" b="1" dirty="0" smtClean="0">
                <a:solidFill>
                  <a:schemeClr val="tx1"/>
                </a:solidFill>
                <a:latin typeface="华文细黑" pitchFamily="2" charset="-122"/>
                <a:ea typeface="华文细黑" pitchFamily="2" charset="-122"/>
              </a:rPr>
              <a:t>               光源在空间某一方向上单位立体角内发射的光通量与该立方体角的比值，称为光源在这一方向上发光强度，简称光强，单位为坎德拉（ </a:t>
            </a:r>
            <a:r>
              <a:rPr lang="en-US" altLang="zh-CN" sz="1700" b="1" dirty="0" err="1" smtClean="0">
                <a:solidFill>
                  <a:schemeClr val="tx1"/>
                </a:solidFill>
                <a:latin typeface="华文细黑" pitchFamily="2" charset="-122"/>
                <a:ea typeface="华文细黑" pitchFamily="2" charset="-122"/>
              </a:rPr>
              <a:t>cd</a:t>
            </a:r>
            <a:r>
              <a:rPr lang="zh-CN" altLang="en-US" sz="1700" b="1" dirty="0" smtClean="0">
                <a:solidFill>
                  <a:schemeClr val="tx1"/>
                </a:solidFill>
                <a:latin typeface="华文细黑" pitchFamily="2" charset="-122"/>
                <a:ea typeface="华文细黑" pitchFamily="2" charset="-122"/>
              </a:rPr>
              <a:t>）</a:t>
            </a:r>
          </a:p>
          <a:p>
            <a:pPr>
              <a:buNone/>
            </a:pPr>
            <a:r>
              <a:rPr lang="zh-CN" altLang="en-US" sz="1700" b="1" dirty="0" smtClean="0">
                <a:solidFill>
                  <a:schemeClr val="tx1"/>
                </a:solidFill>
                <a:latin typeface="华文细黑" pitchFamily="2" charset="-122"/>
                <a:ea typeface="华文细黑" pitchFamily="2" charset="-122"/>
              </a:rPr>
              <a:t>三、照度（符号为：</a:t>
            </a:r>
            <a:r>
              <a:rPr lang="en-US" altLang="zh-CN" sz="1700" b="1" dirty="0" smtClean="0">
                <a:solidFill>
                  <a:schemeClr val="tx1"/>
                </a:solidFill>
                <a:latin typeface="+mj-ea"/>
              </a:rPr>
              <a:t>E</a:t>
            </a:r>
            <a:r>
              <a:rPr lang="zh-CN" altLang="en-US" sz="1700" b="1" dirty="0" smtClean="0">
                <a:solidFill>
                  <a:schemeClr val="tx1"/>
                </a:solidFill>
                <a:latin typeface="华文细黑" pitchFamily="2" charset="-122"/>
                <a:ea typeface="华文细黑" pitchFamily="2" charset="-122"/>
              </a:rPr>
              <a:t>）</a:t>
            </a:r>
          </a:p>
          <a:p>
            <a:pPr>
              <a:buNone/>
            </a:pPr>
            <a:r>
              <a:rPr lang="zh-CN" altLang="en-US" sz="1700" b="1" dirty="0" smtClean="0">
                <a:solidFill>
                  <a:schemeClr val="tx1"/>
                </a:solidFill>
                <a:latin typeface="华文细黑" pitchFamily="2" charset="-122"/>
                <a:ea typeface="华文细黑" pitchFamily="2" charset="-122"/>
              </a:rPr>
              <a:t>               照度是用来说明被照面（工作面）上被照射的程度，通常用其单位面积内所接受的光通量来表示，单位为勒克斯（</a:t>
            </a:r>
            <a:r>
              <a:rPr lang="en-US" altLang="zh-CN" sz="1700" b="1" dirty="0" smtClean="0">
                <a:solidFill>
                  <a:schemeClr val="tx1"/>
                </a:solidFill>
                <a:latin typeface="华文细黑" pitchFamily="2" charset="-122"/>
                <a:ea typeface="华文细黑" pitchFamily="2" charset="-122"/>
              </a:rPr>
              <a:t>lx</a:t>
            </a:r>
            <a:r>
              <a:rPr lang="zh-CN" altLang="en-US" sz="1700" b="1" dirty="0" smtClean="0">
                <a:solidFill>
                  <a:schemeClr val="tx1"/>
                </a:solidFill>
                <a:latin typeface="华文细黑" pitchFamily="2" charset="-122"/>
                <a:ea typeface="华文细黑" pitchFamily="2" charset="-122"/>
              </a:rPr>
              <a:t>）或流明每平方米（</a:t>
            </a:r>
            <a:r>
              <a:rPr lang="en-US" altLang="zh-CN" sz="1700" b="1" dirty="0" smtClean="0">
                <a:solidFill>
                  <a:schemeClr val="tx1"/>
                </a:solidFill>
                <a:latin typeface="华文细黑" pitchFamily="2" charset="-122"/>
                <a:ea typeface="华文细黑" pitchFamily="2" charset="-122"/>
              </a:rPr>
              <a:t>lm/m2</a:t>
            </a:r>
            <a:r>
              <a:rPr lang="zh-CN" altLang="en-US" sz="1700" b="1" dirty="0" smtClean="0">
                <a:solidFill>
                  <a:schemeClr val="tx1"/>
                </a:solidFill>
                <a:latin typeface="华文细黑" pitchFamily="2" charset="-122"/>
                <a:ea typeface="华文细黑" pitchFamily="2" charset="-122"/>
              </a:rPr>
              <a:t>）</a:t>
            </a:r>
          </a:p>
          <a:p>
            <a:pPr>
              <a:buNone/>
            </a:pPr>
            <a:r>
              <a:rPr lang="zh-CN" altLang="en-US" sz="1700" b="1" dirty="0" smtClean="0">
                <a:solidFill>
                  <a:schemeClr val="tx1"/>
                </a:solidFill>
                <a:latin typeface="华文细黑" pitchFamily="2" charset="-122"/>
                <a:ea typeface="华文细黑" pitchFamily="2" charset="-122"/>
              </a:rPr>
              <a:t>四、亮度（符号为：</a:t>
            </a:r>
            <a:r>
              <a:rPr lang="en-US" altLang="zh-CN" sz="1700" b="1" dirty="0" smtClean="0">
                <a:solidFill>
                  <a:schemeClr val="tx1"/>
                </a:solidFill>
                <a:latin typeface="+mj-ea"/>
              </a:rPr>
              <a:t>L</a:t>
            </a:r>
            <a:r>
              <a:rPr lang="zh-CN" altLang="en-US" sz="1700" b="1" dirty="0" smtClean="0">
                <a:solidFill>
                  <a:schemeClr val="tx1"/>
                </a:solidFill>
                <a:latin typeface="华文细黑" pitchFamily="2" charset="-122"/>
                <a:ea typeface="华文细黑" pitchFamily="2" charset="-122"/>
              </a:rPr>
              <a:t>）</a:t>
            </a:r>
          </a:p>
          <a:p>
            <a:pPr>
              <a:buNone/>
            </a:pPr>
            <a:r>
              <a:rPr lang="zh-CN" altLang="en-US" sz="1700" b="1" dirty="0" smtClean="0">
                <a:solidFill>
                  <a:schemeClr val="tx1"/>
                </a:solidFill>
                <a:latin typeface="华文细黑" pitchFamily="2" charset="-122"/>
                <a:ea typeface="华文细黑" pitchFamily="2" charset="-122"/>
              </a:rPr>
              <a:t>               亮度也是用来表示物体表面发光（或反光）强弱的物理量，被视物体发光面在视线方向上的发光强度与发光面在垂直于该方向上的投影面积的比值，称为发光面的表面亮度，单位为坎德拉每平方米（</a:t>
            </a:r>
            <a:r>
              <a:rPr lang="en-US" altLang="zh-CN" sz="1700" b="1" dirty="0" err="1" smtClean="0">
                <a:solidFill>
                  <a:schemeClr val="tx1"/>
                </a:solidFill>
                <a:latin typeface="华文细黑" pitchFamily="2" charset="-122"/>
                <a:ea typeface="华文细黑" pitchFamily="2" charset="-122"/>
              </a:rPr>
              <a:t>cd</a:t>
            </a:r>
            <a:r>
              <a:rPr lang="en-US" altLang="zh-CN" sz="1700" b="1" dirty="0" smtClean="0">
                <a:solidFill>
                  <a:schemeClr val="tx1"/>
                </a:solidFill>
                <a:latin typeface="华文细黑" pitchFamily="2" charset="-122"/>
                <a:ea typeface="华文细黑" pitchFamily="2" charset="-122"/>
              </a:rPr>
              <a:t>/m2</a:t>
            </a:r>
            <a:r>
              <a:rPr lang="zh-CN" altLang="en-US" sz="1700" b="1" dirty="0" smtClean="0">
                <a:solidFill>
                  <a:schemeClr val="tx1"/>
                </a:solidFill>
                <a:latin typeface="华文细黑" pitchFamily="2" charset="-122"/>
                <a:ea typeface="华文细黑" pitchFamily="2" charset="-122"/>
              </a:rPr>
              <a:t>）。</a:t>
            </a:r>
          </a:p>
          <a:p>
            <a:pPr>
              <a:buNone/>
            </a:pPr>
            <a:r>
              <a:rPr lang="zh-CN" altLang="en-US" sz="1700" b="1" dirty="0" smtClean="0">
                <a:solidFill>
                  <a:schemeClr val="tx1"/>
                </a:solidFill>
                <a:latin typeface="华文细黑" pitchFamily="2" charset="-122"/>
                <a:ea typeface="华文细黑" pitchFamily="2" charset="-122"/>
              </a:rPr>
              <a:t>五、光源的发光效率</a:t>
            </a:r>
          </a:p>
          <a:p>
            <a:pPr>
              <a:buNone/>
            </a:pPr>
            <a:r>
              <a:rPr lang="zh-CN" altLang="en-US" sz="1700" b="1" dirty="0" smtClean="0">
                <a:solidFill>
                  <a:schemeClr val="tx1"/>
                </a:solidFill>
                <a:latin typeface="华文细黑" pitchFamily="2" charset="-122"/>
                <a:ea typeface="华文细黑" pitchFamily="2" charset="-122"/>
              </a:rPr>
              <a:t>               光源的发光效率通常简称为光效，是描述光源的质量和经济的光学量，它反映了光源在消耗单位能量的同时辐射出光通量的多少，单是流明每瓦（</a:t>
            </a:r>
            <a:r>
              <a:rPr lang="en-US" altLang="zh-CN" sz="1700" b="1" dirty="0" smtClean="0">
                <a:solidFill>
                  <a:schemeClr val="tx1"/>
                </a:solidFill>
                <a:latin typeface="华文细黑" pitchFamily="2" charset="-122"/>
                <a:ea typeface="华文细黑" pitchFamily="2" charset="-122"/>
              </a:rPr>
              <a:t>lm/w</a:t>
            </a:r>
            <a:r>
              <a:rPr lang="zh-CN" altLang="en-US" sz="1700" b="1" dirty="0" smtClean="0">
                <a:solidFill>
                  <a:schemeClr val="tx1"/>
                </a:solidFill>
                <a:latin typeface="华文细黑" pitchFamily="2" charset="-122"/>
                <a:ea typeface="华文细黑" pitchFamily="2" charset="-122"/>
              </a:rPr>
              <a:t>）。</a:t>
            </a:r>
          </a:p>
        </p:txBody>
      </p:sp>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2"/>
          <p:cNvPicPr>
            <a:picLocks noChangeAspect="1" noChangeArrowheads="1"/>
          </p:cNvPicPr>
          <p:nvPr/>
        </p:nvPicPr>
        <p:blipFill>
          <a:blip r:embed="rId3"/>
          <a:srcRect/>
          <a:stretch>
            <a:fillRect/>
          </a:stretch>
        </p:blipFill>
        <p:spPr bwMode="auto">
          <a:xfrm>
            <a:off x="928662" y="1142984"/>
            <a:ext cx="7127875" cy="5000625"/>
          </a:xfrm>
          <a:prstGeom prst="rect">
            <a:avLst/>
          </a:prstGeom>
          <a:noFill/>
        </p:spPr>
      </p:pic>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357850"/>
          </a:xfrm>
          <a:prstGeom prst="rect">
            <a:avLst/>
          </a:prstGeom>
        </p:spPr>
        <p:txBody>
          <a:bodyPr>
            <a:noAutofit/>
          </a:bodyPr>
          <a:lstStyle/>
          <a:p>
            <a:r>
              <a:rPr lang="zh-CN" altLang="en-US" sz="1800" b="1" dirty="0" smtClean="0">
                <a:solidFill>
                  <a:schemeClr val="tx1"/>
                </a:solidFill>
                <a:latin typeface="黑体" pitchFamily="2" charset="-122"/>
                <a:ea typeface="黑体" pitchFamily="2" charset="-122"/>
              </a:rPr>
              <a:t>一、色温</a:t>
            </a:r>
          </a:p>
          <a:p>
            <a:pPr algn="l">
              <a:buNone/>
            </a:pPr>
            <a:r>
              <a:rPr lang="zh-CN" altLang="en-US" sz="1800" dirty="0" smtClean="0">
                <a:solidFill>
                  <a:schemeClr val="tx1"/>
                </a:solidFill>
                <a:latin typeface="华文细黑" pitchFamily="2" charset="-122"/>
                <a:ea typeface="华文细黑" pitchFamily="2" charset="-122"/>
              </a:rPr>
              <a:t>              将一标准黑体加热，随着温度升高黑体的颜色开始沿着深红</a:t>
            </a:r>
            <a:r>
              <a:rPr lang="en-US" altLang="zh-CN" sz="1800" dirty="0" smtClean="0">
                <a:solidFill>
                  <a:schemeClr val="tx1"/>
                </a:solidFill>
                <a:latin typeface="华文细黑" pitchFamily="2" charset="-122"/>
                <a:ea typeface="华文细黑" pitchFamily="2" charset="-122"/>
              </a:rPr>
              <a:t>-</a:t>
            </a:r>
            <a:r>
              <a:rPr lang="zh-CN" altLang="en-US" sz="1800" dirty="0" smtClean="0">
                <a:solidFill>
                  <a:schemeClr val="tx1"/>
                </a:solidFill>
                <a:latin typeface="华文细黑" pitchFamily="2" charset="-122"/>
                <a:ea typeface="华文细黑" pitchFamily="2" charset="-122"/>
              </a:rPr>
              <a:t>浅红</a:t>
            </a:r>
            <a:r>
              <a:rPr lang="en-US" altLang="zh-CN" sz="1800" dirty="0" smtClean="0">
                <a:solidFill>
                  <a:schemeClr val="tx1"/>
                </a:solidFill>
                <a:latin typeface="华文细黑" pitchFamily="2" charset="-122"/>
                <a:ea typeface="华文细黑" pitchFamily="2" charset="-122"/>
              </a:rPr>
              <a:t>-</a:t>
            </a:r>
            <a:r>
              <a:rPr lang="zh-CN" altLang="en-US" sz="1800" dirty="0" smtClean="0">
                <a:solidFill>
                  <a:schemeClr val="tx1"/>
                </a:solidFill>
                <a:latin typeface="华文细黑" pitchFamily="2" charset="-122"/>
                <a:ea typeface="华文细黑" pitchFamily="2" charset="-122"/>
              </a:rPr>
              <a:t>橙</a:t>
            </a:r>
            <a:r>
              <a:rPr lang="en-US" altLang="zh-CN" sz="1800" dirty="0" smtClean="0">
                <a:solidFill>
                  <a:schemeClr val="tx1"/>
                </a:solidFill>
                <a:latin typeface="华文细黑" pitchFamily="2" charset="-122"/>
                <a:ea typeface="华文细黑" pitchFamily="2" charset="-122"/>
              </a:rPr>
              <a:t>-</a:t>
            </a:r>
            <a:r>
              <a:rPr lang="zh-CN" altLang="en-US" sz="1800" dirty="0" smtClean="0">
                <a:solidFill>
                  <a:schemeClr val="tx1"/>
                </a:solidFill>
                <a:latin typeface="华文细黑" pitchFamily="2" charset="-122"/>
                <a:ea typeface="华文细黑" pitchFamily="2" charset="-122"/>
              </a:rPr>
              <a:t>黄</a:t>
            </a:r>
            <a:r>
              <a:rPr lang="en-US" altLang="zh-CN" sz="1800" dirty="0" smtClean="0">
                <a:solidFill>
                  <a:schemeClr val="tx1"/>
                </a:solidFill>
                <a:latin typeface="华文细黑" pitchFamily="2" charset="-122"/>
                <a:ea typeface="华文细黑" pitchFamily="2" charset="-122"/>
              </a:rPr>
              <a:t>-</a:t>
            </a:r>
            <a:r>
              <a:rPr lang="zh-CN" altLang="en-US" sz="1800" dirty="0" smtClean="0">
                <a:solidFill>
                  <a:schemeClr val="tx1"/>
                </a:solidFill>
                <a:latin typeface="华文细黑" pitchFamily="2" charset="-122"/>
                <a:ea typeface="华文细黑" pitchFamily="2" charset="-122"/>
              </a:rPr>
              <a:t>白</a:t>
            </a:r>
            <a:r>
              <a:rPr lang="en-US" altLang="zh-CN" sz="1800" dirty="0" smtClean="0">
                <a:solidFill>
                  <a:schemeClr val="tx1"/>
                </a:solidFill>
                <a:latin typeface="华文细黑" pitchFamily="2" charset="-122"/>
                <a:ea typeface="华文细黑" pitchFamily="2" charset="-122"/>
              </a:rPr>
              <a:t>-</a:t>
            </a:r>
            <a:r>
              <a:rPr lang="zh-CN" altLang="en-US" sz="1800" dirty="0" smtClean="0">
                <a:solidFill>
                  <a:schemeClr val="tx1"/>
                </a:solidFill>
                <a:latin typeface="华文细黑" pitchFamily="2" charset="-122"/>
                <a:ea typeface="华文细黑" pitchFamily="2" charset="-122"/>
              </a:rPr>
              <a:t>蓝逐渐改变，当某光源发出的光的颜色与标准黑体处于某温度的颜色相同时，我们将黑体当时的绝对温度称为光源的色温，以绝对温度</a:t>
            </a:r>
            <a:r>
              <a:rPr lang="en-US" altLang="zh-CN" sz="1800" dirty="0" smtClean="0">
                <a:solidFill>
                  <a:schemeClr val="tx1"/>
                </a:solidFill>
                <a:latin typeface="华文细黑" pitchFamily="2" charset="-122"/>
                <a:ea typeface="华文细黑" pitchFamily="2" charset="-122"/>
              </a:rPr>
              <a:t>K</a:t>
            </a:r>
            <a:r>
              <a:rPr lang="zh-CN" altLang="en-US" sz="1800" dirty="0" smtClean="0">
                <a:solidFill>
                  <a:schemeClr val="tx1"/>
                </a:solidFill>
                <a:latin typeface="华文细黑" pitchFamily="2" charset="-122"/>
                <a:ea typeface="华文细黑" pitchFamily="2" charset="-122"/>
              </a:rPr>
              <a:t>来表示。基本色如表所示</a:t>
            </a:r>
            <a:r>
              <a:rPr lang="zh-CN" altLang="en-US" sz="1800" dirty="0" smtClean="0">
                <a:latin typeface="华文细黑" pitchFamily="2" charset="-122"/>
                <a:ea typeface="华文细黑" pitchFamily="2" charset="-122"/>
              </a:rPr>
              <a:t>：</a:t>
            </a:r>
            <a:endParaRPr lang="zh-CN" altLang="en-US" sz="1800" dirty="0" smtClean="0">
              <a:solidFill>
                <a:schemeClr val="tx1"/>
              </a:solidFill>
              <a:latin typeface="华文细黑" pitchFamily="2" charset="-122"/>
              <a:ea typeface="华文细黑" pitchFamily="2" charset="-122"/>
            </a:endParaRPr>
          </a:p>
        </p:txBody>
      </p:sp>
      <p:pic>
        <p:nvPicPr>
          <p:cNvPr id="5122" name="Picture 2"/>
          <p:cNvPicPr>
            <a:picLocks noChangeAspect="1" noChangeArrowheads="1"/>
          </p:cNvPicPr>
          <p:nvPr/>
        </p:nvPicPr>
        <p:blipFill>
          <a:blip r:embed="rId3"/>
          <a:srcRect/>
          <a:stretch>
            <a:fillRect/>
          </a:stretch>
        </p:blipFill>
        <p:spPr bwMode="auto">
          <a:xfrm>
            <a:off x="1785918" y="2857496"/>
            <a:ext cx="5276850" cy="2419350"/>
          </a:xfrm>
          <a:prstGeom prst="rect">
            <a:avLst/>
          </a:prstGeom>
          <a:noFill/>
          <a:ln w="9525">
            <a:noFill/>
            <a:miter lim="800000"/>
            <a:headEnd/>
            <a:tailEnd/>
          </a:ln>
          <a:effectLst/>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357850"/>
          </a:xfrm>
          <a:prstGeom prst="rect">
            <a:avLst/>
          </a:prstGeom>
        </p:spPr>
        <p:txBody>
          <a:bodyPr>
            <a:noAutofit/>
          </a:bodyPr>
          <a:lstStyle/>
          <a:p>
            <a:pPr algn="l"/>
            <a:r>
              <a:rPr lang="zh-CN" altLang="en-US" sz="1800" b="1" dirty="0" smtClean="0">
                <a:solidFill>
                  <a:schemeClr val="tx1"/>
                </a:solidFill>
                <a:latin typeface="黑体" pitchFamily="2" charset="-122"/>
                <a:ea typeface="黑体" pitchFamily="2" charset="-122"/>
              </a:rPr>
              <a:t>二、色温和照明的关系</a:t>
            </a:r>
          </a:p>
          <a:p>
            <a:pPr>
              <a:buNone/>
            </a:pPr>
            <a:r>
              <a:rPr lang="zh-CN" altLang="en-US" sz="1800" dirty="0" smtClean="0"/>
              <a:t> </a:t>
            </a:r>
            <a:endParaRPr lang="zh-CN" altLang="en-US" sz="1800" dirty="0"/>
          </a:p>
        </p:txBody>
      </p:sp>
      <p:graphicFrame>
        <p:nvGraphicFramePr>
          <p:cNvPr id="4098" name="Object 2"/>
          <p:cNvGraphicFramePr>
            <a:graphicFrameLocks noChangeAspect="1"/>
          </p:cNvGraphicFramePr>
          <p:nvPr/>
        </p:nvGraphicFramePr>
        <p:xfrm>
          <a:off x="1928794" y="1714488"/>
          <a:ext cx="5257800" cy="4452938"/>
        </p:xfrm>
        <a:graphic>
          <a:graphicData uri="http://schemas.openxmlformats.org/presentationml/2006/ole">
            <p:oleObj spid="_x0000_s4098" name="Image" r:id="rId4" imgW="2994556" imgH="2534843" progId="">
              <p:embed/>
            </p:oleObj>
          </a:graphicData>
        </a:graphic>
      </p:graphicFrame>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357850"/>
          </a:xfrm>
          <a:prstGeom prst="rect">
            <a:avLst/>
          </a:prstGeom>
        </p:spPr>
        <p:txBody>
          <a:bodyPr>
            <a:noAutofit/>
          </a:bodyPr>
          <a:lstStyle/>
          <a:p>
            <a:pPr algn="l"/>
            <a:r>
              <a:rPr lang="zh-CN" altLang="en-US" sz="2000" b="1" dirty="0" smtClean="0">
                <a:solidFill>
                  <a:schemeClr val="tx1"/>
                </a:solidFill>
                <a:latin typeface="黑体" pitchFamily="2" charset="-122"/>
                <a:ea typeface="黑体" pitchFamily="2" charset="-122"/>
              </a:rPr>
              <a:t>三、显色性</a:t>
            </a:r>
          </a:p>
          <a:p>
            <a:pPr algn="l">
              <a:buNone/>
            </a:pPr>
            <a:r>
              <a:rPr lang="zh-CN" altLang="en-US" sz="2000" dirty="0" smtClean="0">
                <a:solidFill>
                  <a:schemeClr val="tx1"/>
                </a:solidFill>
                <a:latin typeface="华文细黑" pitchFamily="2" charset="-122"/>
                <a:ea typeface="华文细黑" pitchFamily="2" charset="-122"/>
              </a:rPr>
              <a:t>         光源对物体本身颜色呈现的程度称为显色性，也就是颜色逼真的程度，显色性高的光源对颜色表现较好，我们所见到的颜色也就接近自然色，显色性低的光源对颜色再现较差，我们所见到的颜色偏差也较大，用显色指数（</a:t>
            </a:r>
            <a:r>
              <a:rPr lang="en-US" altLang="zh-CN" sz="2000" dirty="0" smtClean="0">
                <a:solidFill>
                  <a:schemeClr val="tx1"/>
                </a:solidFill>
                <a:latin typeface="华文细黑" pitchFamily="2" charset="-122"/>
                <a:ea typeface="华文细黑" pitchFamily="2" charset="-122"/>
              </a:rPr>
              <a:t>Ra</a:t>
            </a:r>
            <a:r>
              <a:rPr lang="zh-CN" altLang="en-US" sz="2000" dirty="0" smtClean="0">
                <a:solidFill>
                  <a:schemeClr val="tx1"/>
                </a:solidFill>
                <a:latin typeface="华文细黑" pitchFamily="2" charset="-122"/>
                <a:ea typeface="华文细黑" pitchFamily="2" charset="-122"/>
              </a:rPr>
              <a:t>）表示。国际照明委员会</a:t>
            </a:r>
            <a:r>
              <a:rPr lang="en-US" altLang="zh-CN" sz="2000" dirty="0" smtClean="0">
                <a:solidFill>
                  <a:schemeClr val="tx1"/>
                </a:solidFill>
                <a:latin typeface="华文细黑" pitchFamily="2" charset="-122"/>
                <a:ea typeface="华文细黑" pitchFamily="2" charset="-122"/>
              </a:rPr>
              <a:t>CIE</a:t>
            </a:r>
            <a:r>
              <a:rPr lang="zh-CN" altLang="en-US" sz="2000" dirty="0" smtClean="0">
                <a:solidFill>
                  <a:schemeClr val="tx1"/>
                </a:solidFill>
                <a:latin typeface="华文细黑" pitchFamily="2" charset="-122"/>
                <a:ea typeface="华文细黑" pitchFamily="2" charset="-122"/>
              </a:rPr>
              <a:t>把太阳的显色指数定为</a:t>
            </a:r>
            <a:r>
              <a:rPr lang="en-US" altLang="zh-CN" sz="2000" dirty="0" smtClean="0">
                <a:solidFill>
                  <a:schemeClr val="tx1"/>
                </a:solidFill>
                <a:latin typeface="华文细黑" pitchFamily="2" charset="-122"/>
                <a:ea typeface="华文细黑" pitchFamily="2" charset="-122"/>
              </a:rPr>
              <a:t>100</a:t>
            </a:r>
            <a:r>
              <a:rPr lang="zh-CN" altLang="en-US" sz="2000" dirty="0" smtClean="0">
                <a:solidFill>
                  <a:schemeClr val="tx1"/>
                </a:solidFill>
                <a:latin typeface="华文细黑" pitchFamily="2" charset="-122"/>
                <a:ea typeface="华文细黑" pitchFamily="2" charset="-122"/>
              </a:rPr>
              <a:t>，各类光源的显色指数各有相同，如：高压钠灯的显色指数为</a:t>
            </a:r>
            <a:r>
              <a:rPr lang="en-US" altLang="zh-CN" sz="2000" dirty="0" smtClean="0">
                <a:solidFill>
                  <a:schemeClr val="tx1"/>
                </a:solidFill>
                <a:latin typeface="华文细黑" pitchFamily="2" charset="-122"/>
                <a:ea typeface="华文细黑" pitchFamily="2" charset="-122"/>
              </a:rPr>
              <a:t>Ra=23</a:t>
            </a:r>
            <a:r>
              <a:rPr lang="zh-CN" altLang="en-US" sz="2000" dirty="0" smtClean="0">
                <a:solidFill>
                  <a:schemeClr val="tx1"/>
                </a:solidFill>
                <a:latin typeface="华文细黑" pitchFamily="2" charset="-122"/>
                <a:ea typeface="华文细黑" pitchFamily="2" charset="-122"/>
              </a:rPr>
              <a:t>，荧光灯管显色指数</a:t>
            </a:r>
            <a:r>
              <a:rPr lang="en-US" altLang="zh-CN" sz="2000" dirty="0" smtClean="0">
                <a:solidFill>
                  <a:schemeClr val="tx1"/>
                </a:solidFill>
                <a:latin typeface="华文细黑" pitchFamily="2" charset="-122"/>
                <a:ea typeface="华文细黑" pitchFamily="2" charset="-122"/>
              </a:rPr>
              <a:t>Ra=60-90</a:t>
            </a:r>
            <a:r>
              <a:rPr lang="zh-CN" altLang="en-US" sz="2000" dirty="0" smtClean="0">
                <a:solidFill>
                  <a:schemeClr val="tx1"/>
                </a:solidFill>
                <a:latin typeface="华文细黑" pitchFamily="2" charset="-122"/>
                <a:ea typeface="华文细黑" pitchFamily="2" charset="-122"/>
              </a:rPr>
              <a:t>。显色指数越接近</a:t>
            </a:r>
            <a:r>
              <a:rPr lang="en-US" altLang="zh-CN" sz="2000" dirty="0" smtClean="0">
                <a:solidFill>
                  <a:schemeClr val="tx1"/>
                </a:solidFill>
                <a:latin typeface="华文细黑" pitchFamily="2" charset="-122"/>
                <a:ea typeface="华文细黑" pitchFamily="2" charset="-122"/>
              </a:rPr>
              <a:t>100</a:t>
            </a:r>
            <a:r>
              <a:rPr lang="zh-CN" altLang="en-US" sz="2000" dirty="0" smtClean="0">
                <a:solidFill>
                  <a:schemeClr val="tx1"/>
                </a:solidFill>
                <a:latin typeface="华文细黑" pitchFamily="2" charset="-122"/>
                <a:ea typeface="华文细黑" pitchFamily="2" charset="-122"/>
              </a:rPr>
              <a:t>，显色性就越好。</a:t>
            </a:r>
          </a:p>
          <a:p>
            <a:pPr algn="l">
              <a:buNone/>
            </a:pPr>
            <a:r>
              <a:rPr lang="zh-CN" altLang="en-US" sz="2000" dirty="0" smtClean="0">
                <a:solidFill>
                  <a:schemeClr val="tx1"/>
                </a:solidFill>
                <a:latin typeface="华文细黑" pitchFamily="2" charset="-122"/>
                <a:ea typeface="华文细黑" pitchFamily="2" charset="-122"/>
              </a:rPr>
              <a:t>         如下图：不同显色指数下的物体所呈现出来的效果。</a:t>
            </a:r>
          </a:p>
          <a:p>
            <a:pPr algn="l">
              <a:buNone/>
            </a:pPr>
            <a:r>
              <a:rPr lang="zh-CN" altLang="en-US" sz="1800" dirty="0" smtClean="0"/>
              <a:t> </a:t>
            </a:r>
            <a:endParaRPr lang="zh-CN" altLang="en-US" sz="1800" dirty="0"/>
          </a:p>
        </p:txBody>
      </p:sp>
      <p:pic>
        <p:nvPicPr>
          <p:cNvPr id="6146" name="Picture 2"/>
          <p:cNvPicPr>
            <a:picLocks noChangeAspect="1" noChangeArrowheads="1"/>
          </p:cNvPicPr>
          <p:nvPr/>
        </p:nvPicPr>
        <p:blipFill>
          <a:blip r:embed="rId3"/>
          <a:srcRect/>
          <a:stretch>
            <a:fillRect/>
          </a:stretch>
        </p:blipFill>
        <p:spPr bwMode="auto">
          <a:xfrm>
            <a:off x="1928794" y="4448196"/>
            <a:ext cx="5172075" cy="1981200"/>
          </a:xfrm>
          <a:prstGeom prst="rect">
            <a:avLst/>
          </a:prstGeom>
          <a:noFill/>
          <a:ln w="9525">
            <a:noFill/>
            <a:miter lim="800000"/>
            <a:headEnd/>
            <a:tailEnd/>
          </a:ln>
          <a:effectLst/>
        </p:spPr>
      </p:pic>
      <p:sp>
        <p:nvSpPr>
          <p:cNvPr id="4"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srcRect/>
          <a:stretch>
            <a:fillRect/>
          </a:stretch>
        </p:blipFill>
        <p:spPr bwMode="auto">
          <a:xfrm>
            <a:off x="1000100" y="1428736"/>
            <a:ext cx="7000924" cy="4500593"/>
          </a:xfrm>
          <a:prstGeom prst="rect">
            <a:avLst/>
          </a:prstGeom>
          <a:noFill/>
          <a:ln w="9525">
            <a:noFill/>
            <a:miter lim="800000"/>
            <a:headEnd/>
            <a:tailEnd/>
          </a:ln>
          <a:effectLst/>
        </p:spPr>
      </p:pic>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357850"/>
          </a:xfrm>
          <a:prstGeom prst="rect">
            <a:avLst/>
          </a:prstGeom>
        </p:spPr>
        <p:txBody>
          <a:bodyPr>
            <a:noAutofit/>
          </a:bodyPr>
          <a:lstStyle/>
          <a:p>
            <a:r>
              <a:rPr lang="zh-CN" altLang="en-US" sz="2200" b="1" dirty="0" smtClean="0">
                <a:solidFill>
                  <a:schemeClr val="tx1"/>
                </a:solidFill>
                <a:latin typeface="黑体" pitchFamily="2" charset="-122"/>
                <a:ea typeface="黑体" pitchFamily="2" charset="-122"/>
              </a:rPr>
              <a:t>四、显色性和照度的关系</a:t>
            </a:r>
          </a:p>
          <a:p>
            <a:pPr algn="l">
              <a:buNone/>
            </a:pPr>
            <a:r>
              <a:rPr lang="zh-CN" altLang="en-US" sz="2200" dirty="0" smtClean="0">
                <a:solidFill>
                  <a:schemeClr val="tx1"/>
                </a:solidFill>
                <a:latin typeface="华文细黑" pitchFamily="2" charset="-122"/>
                <a:ea typeface="华文细黑" pitchFamily="2" charset="-122"/>
              </a:rPr>
              <a:t>             光源的显色指数与照度一起决定环境的视觉清晰度。研究表明，在照度和显色指数之间存在一种平衡关系。从广泛的实验中得到的结果是：用显色指数</a:t>
            </a:r>
            <a:r>
              <a:rPr lang="en-US" altLang="zh-CN" sz="2200" dirty="0" smtClean="0">
                <a:solidFill>
                  <a:schemeClr val="tx1"/>
                </a:solidFill>
                <a:latin typeface="华文细黑" pitchFamily="2" charset="-122"/>
                <a:ea typeface="华文细黑" pitchFamily="2" charset="-122"/>
              </a:rPr>
              <a:t>Ra&gt;90</a:t>
            </a:r>
            <a:r>
              <a:rPr lang="zh-CN" altLang="en-US" sz="2200" dirty="0" smtClean="0">
                <a:solidFill>
                  <a:schemeClr val="tx1"/>
                </a:solidFill>
                <a:latin typeface="华文细黑" pitchFamily="2" charset="-122"/>
                <a:ea typeface="华文细黑" pitchFamily="2" charset="-122"/>
              </a:rPr>
              <a:t>的灯照明办公室，就其外观的满意程度来说，要比用显色指数低的灯（</a:t>
            </a:r>
            <a:r>
              <a:rPr lang="en-US" altLang="zh-CN" sz="2200" dirty="0" smtClean="0">
                <a:solidFill>
                  <a:schemeClr val="tx1"/>
                </a:solidFill>
                <a:latin typeface="华文细黑" pitchFamily="2" charset="-122"/>
                <a:ea typeface="华文细黑" pitchFamily="2" charset="-122"/>
              </a:rPr>
              <a:t>Ra&lt;60</a:t>
            </a:r>
            <a:r>
              <a:rPr lang="zh-CN" altLang="en-US" sz="2200" dirty="0" smtClean="0">
                <a:solidFill>
                  <a:schemeClr val="tx1"/>
                </a:solidFill>
                <a:latin typeface="华文细黑" pitchFamily="2" charset="-122"/>
                <a:ea typeface="华文细黑" pitchFamily="2" charset="-122"/>
              </a:rPr>
              <a:t>）照明的办公室，照度值可降低</a:t>
            </a:r>
            <a:r>
              <a:rPr lang="en-US" altLang="zh-CN" sz="2200" dirty="0" smtClean="0">
                <a:solidFill>
                  <a:schemeClr val="tx1"/>
                </a:solidFill>
                <a:latin typeface="华文细黑" pitchFamily="2" charset="-122"/>
                <a:ea typeface="华文细黑" pitchFamily="2" charset="-122"/>
              </a:rPr>
              <a:t>25%</a:t>
            </a:r>
            <a:r>
              <a:rPr lang="zh-CN" altLang="en-US" sz="2200" dirty="0" smtClean="0">
                <a:solidFill>
                  <a:schemeClr val="tx1"/>
                </a:solidFill>
                <a:latin typeface="华文细黑" pitchFamily="2" charset="-122"/>
                <a:ea typeface="华文细黑" pitchFamily="2" charset="-122"/>
              </a:rPr>
              <a:t>以上。要注意的是针对良好的视觉外观而言，如果为了节能而把室内照度减少到使视功能变坏的水平，那就不对了。应该尽可能选用有最佳显色指数和发光效率高的光源采用适当的照度，以便以最小的能量费用获得良好的视觉外观效果。</a:t>
            </a:r>
          </a:p>
          <a:p>
            <a:pPr algn="l">
              <a:buNone/>
            </a:pPr>
            <a:r>
              <a:rPr lang="zh-CN" altLang="en-US" sz="1800" dirty="0" smtClean="0">
                <a:solidFill>
                  <a:schemeClr val="tx1"/>
                </a:solidFill>
                <a:latin typeface="华文细黑" pitchFamily="2" charset="-122"/>
                <a:ea typeface="华文细黑" pitchFamily="2" charset="-122"/>
              </a:rPr>
              <a:t> </a:t>
            </a:r>
            <a:endParaRPr lang="zh-CN" altLang="en-US" sz="1800" dirty="0">
              <a:solidFill>
                <a:schemeClr val="tx1"/>
              </a:solidFill>
              <a:latin typeface="华文细黑" pitchFamily="2" charset="-122"/>
              <a:ea typeface="华文细黑" pitchFamily="2" charset="-122"/>
            </a:endParaRPr>
          </a:p>
        </p:txBody>
      </p:sp>
      <p:sp>
        <p:nvSpPr>
          <p:cNvPr id="3" name="标题 10"/>
          <p:cNvSpPr txBox="1">
            <a:spLocks/>
          </p:cNvSpPr>
          <p:nvPr/>
        </p:nvSpPr>
        <p:spPr>
          <a:xfrm>
            <a:off x="685800" y="357166"/>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1071546"/>
            <a:ext cx="7813374" cy="5357850"/>
          </a:xfrm>
          <a:prstGeom prst="rect">
            <a:avLst/>
          </a:prstGeom>
        </p:spPr>
        <p:txBody>
          <a:bodyPr>
            <a:noAutofit/>
          </a:bodyPr>
          <a:lstStyle/>
          <a:p>
            <a:pPr algn="l"/>
            <a:r>
              <a:rPr lang="zh-CN" altLang="en-US" sz="2200" b="1" dirty="0" smtClean="0">
                <a:solidFill>
                  <a:schemeClr val="tx1"/>
                </a:solidFill>
                <a:latin typeface="黑体" pitchFamily="2" charset="-122"/>
                <a:ea typeface="黑体" pitchFamily="2" charset="-122"/>
              </a:rPr>
              <a:t>五、眩光</a:t>
            </a:r>
          </a:p>
          <a:p>
            <a:pPr algn="l">
              <a:buNone/>
            </a:pPr>
            <a:r>
              <a:rPr lang="zh-CN" altLang="en-US" sz="2200" dirty="0" smtClean="0">
                <a:solidFill>
                  <a:schemeClr val="tx1"/>
                </a:solidFill>
                <a:latin typeface="华文细黑" pitchFamily="2" charset="-122"/>
                <a:ea typeface="华文细黑" pitchFamily="2" charset="-122"/>
              </a:rPr>
              <a:t>             在视野范围内有有亮度极高的物体</a:t>
            </a:r>
            <a:r>
              <a:rPr lang="en-US" altLang="zh-CN" sz="2200" dirty="0" smtClean="0">
                <a:solidFill>
                  <a:schemeClr val="tx1"/>
                </a:solidFill>
                <a:latin typeface="华文细黑" pitchFamily="2" charset="-122"/>
                <a:ea typeface="华文细黑" pitchFamily="2" charset="-122"/>
              </a:rPr>
              <a:t>,</a:t>
            </a:r>
            <a:r>
              <a:rPr lang="zh-CN" altLang="en-US" sz="2200" dirty="0" smtClean="0">
                <a:solidFill>
                  <a:schemeClr val="tx1"/>
                </a:solidFill>
                <a:latin typeface="华文细黑" pitchFamily="2" charset="-122"/>
                <a:ea typeface="华文细黑" pitchFamily="2" charset="-122"/>
              </a:rPr>
              <a:t>或亮度对比过大，或空间和时间上存在极端的对比，就可引起不舒适的视觉，或造成视功能下降，或同时产生这两种效应的现象，称为眩光。眩光是影响照明质量的最重要因素。</a:t>
            </a:r>
          </a:p>
          <a:p>
            <a:pPr algn="l">
              <a:buNone/>
            </a:pPr>
            <a:r>
              <a:rPr lang="zh-CN" altLang="en-US" sz="2200" dirty="0" smtClean="0">
                <a:solidFill>
                  <a:schemeClr val="tx1"/>
                </a:solidFill>
                <a:latin typeface="华文细黑" pitchFamily="2" charset="-122"/>
                <a:ea typeface="华文细黑" pitchFamily="2" charset="-122"/>
              </a:rPr>
              <a:t>             从眩光的作用来看可分直接眩光和反射眩光，直接眩光是在观察物体的方向或接近这一方向内存在发光体所引起的眩光。反射眩光是发光体的镜面反射，特别是在观察物体方向或接近这一方向出现镜面反射所引起的眩光。</a:t>
            </a:r>
          </a:p>
          <a:p>
            <a:pPr algn="l">
              <a:buNone/>
            </a:pPr>
            <a:r>
              <a:rPr lang="zh-CN" altLang="en-US" sz="2200" dirty="0" smtClean="0">
                <a:solidFill>
                  <a:schemeClr val="tx1"/>
                </a:solidFill>
                <a:latin typeface="华文细黑" pitchFamily="2" charset="-122"/>
                <a:ea typeface="华文细黑" pitchFamily="2" charset="-122"/>
              </a:rPr>
              <a:t>             眩光按其效应又可分为失能眩光和不舒适眩光。失能眩光又称为生理眩光，这种眩光会妨碍对物体的视看效果，使视功能下降，但它不一定引起不舒适。不舒适眩光又称为心理眩光，这种眩光使人不舒适，但它不一定妨碍对物体的视觉功能效果。</a:t>
            </a:r>
          </a:p>
          <a:p>
            <a:pPr algn="l">
              <a:buNone/>
            </a:pPr>
            <a:r>
              <a:rPr lang="zh-CN" altLang="en-US" sz="1800" dirty="0" smtClean="0">
                <a:solidFill>
                  <a:schemeClr val="tx1"/>
                </a:solidFill>
                <a:latin typeface="华文细黑" pitchFamily="2" charset="-122"/>
                <a:ea typeface="华文细黑" pitchFamily="2" charset="-122"/>
              </a:rPr>
              <a:t>  </a:t>
            </a:r>
            <a:endParaRPr lang="zh-CN" altLang="en-US" sz="1800" dirty="0">
              <a:solidFill>
                <a:schemeClr val="tx1"/>
              </a:solidFill>
              <a:latin typeface="华文细黑" pitchFamily="2" charset="-122"/>
              <a:ea typeface="华文细黑" pitchFamily="2" charset="-122"/>
            </a:endParaRPr>
          </a:p>
        </p:txBody>
      </p:sp>
      <p:sp>
        <p:nvSpPr>
          <p:cNvPr id="3"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857232"/>
            <a:ext cx="7813374" cy="5857892"/>
          </a:xfrm>
          <a:prstGeom prst="rect">
            <a:avLst/>
          </a:prstGeom>
        </p:spPr>
        <p:txBody>
          <a:bodyPr>
            <a:noAutofit/>
          </a:bodyPr>
          <a:lstStyle/>
          <a:p>
            <a:pPr algn="l">
              <a:buNone/>
            </a:pPr>
            <a:r>
              <a:rPr lang="zh-CN" altLang="en-US" sz="1800" b="1" dirty="0" smtClean="0">
                <a:solidFill>
                  <a:schemeClr val="tx1"/>
                </a:solidFill>
                <a:latin typeface="黑体" pitchFamily="2" charset="-122"/>
                <a:ea typeface="黑体" pitchFamily="2" charset="-122"/>
              </a:rPr>
              <a:t>一、一般照明</a:t>
            </a:r>
          </a:p>
          <a:p>
            <a:pPr algn="l">
              <a:buNone/>
            </a:pPr>
            <a:r>
              <a:rPr lang="zh-CN" altLang="en-US" sz="1800" dirty="0" smtClean="0">
                <a:solidFill>
                  <a:schemeClr val="tx1"/>
                </a:solidFill>
                <a:latin typeface="华文细黑" pitchFamily="2" charset="-122"/>
                <a:ea typeface="华文细黑" pitchFamily="2" charset="-122"/>
              </a:rPr>
              <a:t>        为照亮整个场所而设置的均匀照明。</a:t>
            </a:r>
            <a:endParaRPr lang="en-US" altLang="zh-CN" sz="1800" dirty="0" smtClean="0">
              <a:solidFill>
                <a:schemeClr val="tx1"/>
              </a:solidFill>
              <a:latin typeface="华文细黑" pitchFamily="2" charset="-122"/>
              <a:ea typeface="华文细黑" pitchFamily="2" charset="-122"/>
            </a:endParaRPr>
          </a:p>
          <a:p>
            <a:pPr algn="l">
              <a:buNone/>
            </a:pPr>
            <a:r>
              <a:rPr lang="zh-CN" altLang="en-US" sz="1800" b="1" dirty="0" smtClean="0">
                <a:solidFill>
                  <a:schemeClr val="tx1"/>
                </a:solidFill>
                <a:latin typeface="黑体" pitchFamily="2" charset="-122"/>
                <a:ea typeface="黑体" pitchFamily="2" charset="-122"/>
              </a:rPr>
              <a:t>二、局部照明</a:t>
            </a:r>
            <a:endParaRPr lang="en-US" altLang="zh-CN" sz="1800" b="1" dirty="0" smtClean="0">
              <a:solidFill>
                <a:schemeClr val="tx1"/>
              </a:solidFill>
              <a:latin typeface="黑体" pitchFamily="2" charset="-122"/>
              <a:ea typeface="黑体" pitchFamily="2" charset="-122"/>
            </a:endParaRPr>
          </a:p>
          <a:p>
            <a:pPr algn="l">
              <a:buNone/>
            </a:pPr>
            <a:r>
              <a:rPr lang="zh-CN" altLang="en-US" sz="1800" dirty="0" smtClean="0">
                <a:solidFill>
                  <a:schemeClr val="tx1"/>
                </a:solidFill>
                <a:latin typeface="华文细黑" pitchFamily="2" charset="-122"/>
                <a:ea typeface="华文细黑" pitchFamily="2" charset="-122"/>
              </a:rPr>
              <a:t>        特定视觉工作用的、为照亮某个局部而设置的照明。</a:t>
            </a:r>
            <a:endParaRPr lang="en-US" altLang="zh-CN" sz="1800" dirty="0" smtClean="0">
              <a:solidFill>
                <a:schemeClr val="tx1"/>
              </a:solidFill>
              <a:latin typeface="华文细黑" pitchFamily="2" charset="-122"/>
              <a:ea typeface="华文细黑" pitchFamily="2" charset="-122"/>
            </a:endParaRPr>
          </a:p>
          <a:p>
            <a:pPr algn="l">
              <a:buNone/>
            </a:pPr>
            <a:r>
              <a:rPr lang="zh-CN" altLang="en-US" sz="1800" b="1" dirty="0" smtClean="0">
                <a:solidFill>
                  <a:schemeClr val="tx1"/>
                </a:solidFill>
                <a:latin typeface="黑体" pitchFamily="2" charset="-122"/>
                <a:ea typeface="黑体" pitchFamily="2" charset="-122"/>
              </a:rPr>
              <a:t>三、混合照明</a:t>
            </a:r>
            <a:endParaRPr lang="en-US" altLang="zh-CN" sz="1800" b="1" dirty="0" smtClean="0">
              <a:solidFill>
                <a:schemeClr val="tx1"/>
              </a:solidFill>
              <a:latin typeface="黑体" pitchFamily="2" charset="-122"/>
              <a:ea typeface="黑体" pitchFamily="2" charset="-122"/>
            </a:endParaRPr>
          </a:p>
          <a:p>
            <a:pPr algn="l">
              <a:buNone/>
            </a:pPr>
            <a:r>
              <a:rPr lang="zh-CN" altLang="en-US" sz="1800" dirty="0" smtClean="0">
                <a:solidFill>
                  <a:schemeClr val="tx1"/>
                </a:solidFill>
                <a:latin typeface="华文细黑" pitchFamily="2" charset="-122"/>
                <a:ea typeface="华文细黑" pitchFamily="2" charset="-122"/>
              </a:rPr>
              <a:t>       由一般照明与局部照明组成的照明。</a:t>
            </a:r>
            <a:endParaRPr lang="en-US" altLang="zh-CN" sz="1800" dirty="0" smtClean="0">
              <a:solidFill>
                <a:schemeClr val="tx1"/>
              </a:solidFill>
              <a:latin typeface="华文细黑" pitchFamily="2" charset="-122"/>
              <a:ea typeface="华文细黑" pitchFamily="2" charset="-122"/>
            </a:endParaRPr>
          </a:p>
          <a:p>
            <a:pPr algn="l">
              <a:buNone/>
            </a:pPr>
            <a:r>
              <a:rPr lang="zh-CN" altLang="en-US" sz="1800" b="1" dirty="0" smtClean="0">
                <a:solidFill>
                  <a:schemeClr val="tx1"/>
                </a:solidFill>
                <a:latin typeface="黑体" pitchFamily="2" charset="-122"/>
                <a:ea typeface="黑体" pitchFamily="2" charset="-122"/>
              </a:rPr>
              <a:t>四、正常照明</a:t>
            </a:r>
            <a:endParaRPr lang="en-US" altLang="zh-CN" sz="1800" b="1" dirty="0" smtClean="0">
              <a:solidFill>
                <a:schemeClr val="tx1"/>
              </a:solidFill>
              <a:latin typeface="黑体" pitchFamily="2" charset="-122"/>
              <a:ea typeface="黑体" pitchFamily="2" charset="-122"/>
            </a:endParaRPr>
          </a:p>
          <a:p>
            <a:pPr algn="l">
              <a:buNone/>
            </a:pPr>
            <a:r>
              <a:rPr lang="zh-CN" altLang="en-US" sz="1800" dirty="0" smtClean="0">
                <a:solidFill>
                  <a:schemeClr val="tx1"/>
                </a:solidFill>
                <a:latin typeface="华文细黑" pitchFamily="2" charset="-122"/>
                <a:ea typeface="华文细黑" pitchFamily="2" charset="-122"/>
              </a:rPr>
              <a:t>       在正常情况下合用的室内外照明。</a:t>
            </a:r>
            <a:endParaRPr lang="en-US" altLang="zh-CN" sz="1800" dirty="0" smtClean="0">
              <a:solidFill>
                <a:schemeClr val="tx1"/>
              </a:solidFill>
              <a:latin typeface="华文细黑" pitchFamily="2" charset="-122"/>
              <a:ea typeface="华文细黑" pitchFamily="2" charset="-122"/>
            </a:endParaRPr>
          </a:p>
          <a:p>
            <a:pPr algn="l">
              <a:buNone/>
            </a:pPr>
            <a:r>
              <a:rPr lang="zh-CN" altLang="en-US" sz="1800" b="1" dirty="0" smtClean="0">
                <a:solidFill>
                  <a:schemeClr val="tx1"/>
                </a:solidFill>
                <a:latin typeface="黑体" pitchFamily="2" charset="-122"/>
                <a:ea typeface="黑体" pitchFamily="2" charset="-122"/>
              </a:rPr>
              <a:t>五、应急照明</a:t>
            </a:r>
            <a:endParaRPr lang="en-US" altLang="zh-CN" sz="1800" b="1" dirty="0" smtClean="0">
              <a:solidFill>
                <a:schemeClr val="tx1"/>
              </a:solidFill>
              <a:latin typeface="黑体" pitchFamily="2" charset="-122"/>
              <a:ea typeface="黑体" pitchFamily="2" charset="-122"/>
            </a:endParaRPr>
          </a:p>
          <a:p>
            <a:pPr algn="l">
              <a:buNone/>
            </a:pPr>
            <a:r>
              <a:rPr lang="zh-CN" altLang="en-US" sz="1800" dirty="0" smtClean="0">
                <a:solidFill>
                  <a:schemeClr val="tx1"/>
                </a:solidFill>
                <a:latin typeface="华文细黑" pitchFamily="2" charset="-122"/>
                <a:ea typeface="华文细黑" pitchFamily="2" charset="-122"/>
              </a:rPr>
              <a:t>       因正常照明的电源失效而启用的照明。应急照明包括疏散照明、安全照明、备用照明。</a:t>
            </a:r>
            <a:endParaRPr lang="en-US" altLang="zh-CN" sz="1800" dirty="0" smtClean="0">
              <a:solidFill>
                <a:schemeClr val="tx1"/>
              </a:solidFill>
              <a:latin typeface="华文细黑" pitchFamily="2" charset="-122"/>
              <a:ea typeface="华文细黑" pitchFamily="2" charset="-122"/>
            </a:endParaRPr>
          </a:p>
          <a:p>
            <a:pPr algn="l">
              <a:buNone/>
            </a:pPr>
            <a:r>
              <a:rPr lang="zh-CN" altLang="en-US" sz="1800" b="1" dirty="0" smtClean="0">
                <a:solidFill>
                  <a:schemeClr val="tx1"/>
                </a:solidFill>
                <a:latin typeface="黑体" pitchFamily="2" charset="-122"/>
                <a:ea typeface="黑体" pitchFamily="2" charset="-122"/>
              </a:rPr>
              <a:t>六、疏散照明</a:t>
            </a:r>
            <a:endParaRPr lang="en-US" altLang="zh-CN" sz="1800" b="1" dirty="0" smtClean="0">
              <a:solidFill>
                <a:schemeClr val="tx1"/>
              </a:solidFill>
              <a:latin typeface="黑体" pitchFamily="2" charset="-122"/>
              <a:ea typeface="黑体" pitchFamily="2" charset="-122"/>
            </a:endParaRPr>
          </a:p>
          <a:p>
            <a:pPr algn="l">
              <a:buNone/>
            </a:pPr>
            <a:r>
              <a:rPr lang="zh-CN" altLang="en-US" sz="1800" dirty="0" smtClean="0">
                <a:solidFill>
                  <a:schemeClr val="tx1"/>
                </a:solidFill>
                <a:latin typeface="华文细黑" pitchFamily="2" charset="-122"/>
                <a:ea typeface="华文细黑" pitchFamily="2" charset="-122"/>
              </a:rPr>
              <a:t>       作为应急照明的一部分，用于确保疏散通道被有效辨认和使用的照明。</a:t>
            </a:r>
            <a:endParaRPr lang="en-US" altLang="zh-CN" sz="1800" dirty="0" smtClean="0">
              <a:solidFill>
                <a:schemeClr val="tx1"/>
              </a:solidFill>
              <a:latin typeface="华文细黑" pitchFamily="2" charset="-122"/>
              <a:ea typeface="华文细黑" pitchFamily="2" charset="-122"/>
            </a:endParaRPr>
          </a:p>
          <a:p>
            <a:pPr algn="l">
              <a:buNone/>
            </a:pPr>
            <a:r>
              <a:rPr lang="zh-CN" altLang="en-US" sz="1800" b="1" dirty="0" smtClean="0">
                <a:solidFill>
                  <a:schemeClr val="tx1"/>
                </a:solidFill>
                <a:latin typeface="黑体" pitchFamily="2" charset="-122"/>
                <a:ea typeface="黑体" pitchFamily="2" charset="-122"/>
              </a:rPr>
              <a:t>七、安全照明</a:t>
            </a:r>
            <a:endParaRPr lang="en-US" altLang="zh-CN" sz="1800" b="1" dirty="0" smtClean="0">
              <a:solidFill>
                <a:schemeClr val="tx1"/>
              </a:solidFill>
              <a:latin typeface="黑体" pitchFamily="2" charset="-122"/>
              <a:ea typeface="黑体" pitchFamily="2" charset="-122"/>
            </a:endParaRPr>
          </a:p>
          <a:p>
            <a:pPr algn="l">
              <a:buNone/>
            </a:pPr>
            <a:r>
              <a:rPr lang="zh-CN" altLang="en-US" sz="1800" dirty="0" smtClean="0">
                <a:solidFill>
                  <a:schemeClr val="tx1"/>
                </a:solidFill>
                <a:latin typeface="华文细黑" pitchFamily="2" charset="-122"/>
                <a:ea typeface="华文细黑" pitchFamily="2" charset="-122"/>
              </a:rPr>
              <a:t>      作为应急照明的一部分，用于确保处于潜在危险之中的人员安全的照明。</a:t>
            </a:r>
            <a:endParaRPr lang="en-US" altLang="zh-CN" sz="1800" dirty="0" smtClean="0">
              <a:solidFill>
                <a:schemeClr val="tx1"/>
              </a:solidFill>
              <a:latin typeface="华文细黑" pitchFamily="2" charset="-122"/>
              <a:ea typeface="华文细黑" pitchFamily="2" charset="-122"/>
            </a:endParaRPr>
          </a:p>
          <a:p>
            <a:pPr algn="l">
              <a:buNone/>
            </a:pPr>
            <a:r>
              <a:rPr lang="zh-CN" altLang="en-US" sz="1800" b="1" dirty="0" smtClean="0">
                <a:solidFill>
                  <a:schemeClr val="tx1"/>
                </a:solidFill>
                <a:latin typeface="黑体" pitchFamily="2" charset="-122"/>
                <a:ea typeface="黑体" pitchFamily="2" charset="-122"/>
              </a:rPr>
              <a:t>八、备用照明</a:t>
            </a:r>
            <a:endParaRPr lang="en-US" altLang="zh-CN" sz="1800" b="1" dirty="0" smtClean="0">
              <a:solidFill>
                <a:schemeClr val="tx1"/>
              </a:solidFill>
              <a:latin typeface="黑体" pitchFamily="2" charset="-122"/>
              <a:ea typeface="黑体" pitchFamily="2" charset="-122"/>
            </a:endParaRPr>
          </a:p>
          <a:p>
            <a:pPr algn="l">
              <a:buNone/>
            </a:pPr>
            <a:r>
              <a:rPr lang="zh-CN" altLang="en-US" sz="1800" dirty="0" smtClean="0">
                <a:solidFill>
                  <a:schemeClr val="tx1"/>
                </a:solidFill>
                <a:latin typeface="华文细黑" pitchFamily="2" charset="-122"/>
                <a:ea typeface="华文细黑" pitchFamily="2" charset="-122"/>
              </a:rPr>
              <a:t>       作为应急照明的一部分，用于确保正常活动继续进行的照明。</a:t>
            </a:r>
            <a:endParaRPr lang="en-US" altLang="zh-CN" sz="1800" dirty="0" smtClean="0">
              <a:solidFill>
                <a:schemeClr val="tx1"/>
              </a:solidFill>
              <a:latin typeface="华文细黑" pitchFamily="2" charset="-122"/>
              <a:ea typeface="华文细黑" pitchFamily="2" charset="-122"/>
            </a:endParaRPr>
          </a:p>
          <a:p>
            <a:pPr algn="l">
              <a:buNone/>
            </a:pPr>
            <a:endParaRPr lang="zh-CN" altLang="en-US" sz="1800" dirty="0" smtClean="0">
              <a:solidFill>
                <a:schemeClr val="tx1"/>
              </a:solidFill>
              <a:latin typeface="华文细黑" pitchFamily="2" charset="-122"/>
              <a:ea typeface="华文细黑" pitchFamily="2" charset="-122"/>
            </a:endParaRPr>
          </a:p>
          <a:p>
            <a:pPr algn="l">
              <a:buNone/>
            </a:pPr>
            <a:r>
              <a:rPr lang="zh-CN" altLang="en-US" sz="1800" dirty="0" smtClean="0">
                <a:solidFill>
                  <a:schemeClr val="tx1"/>
                </a:solidFill>
                <a:latin typeface="华文细黑" pitchFamily="2" charset="-122"/>
                <a:ea typeface="华文细黑" pitchFamily="2" charset="-122"/>
              </a:rPr>
              <a:t> </a:t>
            </a:r>
            <a:endParaRPr lang="zh-CN" altLang="en-US" sz="1800" dirty="0">
              <a:solidFill>
                <a:schemeClr val="tx1"/>
              </a:solidFill>
              <a:latin typeface="华文细黑" pitchFamily="2" charset="-122"/>
              <a:ea typeface="华文细黑" pitchFamily="2" charset="-122"/>
            </a:endParaRPr>
          </a:p>
        </p:txBody>
      </p:sp>
      <p:sp>
        <p:nvSpPr>
          <p:cNvPr id="3"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lvl="0" algn="ctr">
              <a:spcBef>
                <a:spcPct val="0"/>
              </a:spcBef>
              <a:defRPr/>
            </a:pPr>
            <a:r>
              <a:rPr lang="zh-CN" altLang="en-US" sz="3200" b="1" dirty="0" smtClean="0">
                <a:latin typeface="黑体" pitchFamily="2" charset="-122"/>
                <a:ea typeface="黑体" pitchFamily="2" charset="-122"/>
              </a:rPr>
              <a:t>照明系统</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687716" y="357166"/>
            <a:ext cx="7813374" cy="5857892"/>
          </a:xfrm>
          <a:prstGeom prst="rect">
            <a:avLst/>
          </a:prstGeom>
        </p:spPr>
        <p:txBody>
          <a:bodyPr>
            <a:noAutofit/>
          </a:bodyPr>
          <a:lstStyle/>
          <a:p>
            <a:pPr>
              <a:buNone/>
            </a:pPr>
            <a:endParaRPr lang="en-US" altLang="zh-CN" sz="500" b="1" dirty="0" smtClean="0">
              <a:solidFill>
                <a:schemeClr val="tx1"/>
              </a:solidFill>
              <a:latin typeface="华文细黑" pitchFamily="2" charset="-122"/>
              <a:ea typeface="华文细黑" pitchFamily="2" charset="-122"/>
            </a:endParaRPr>
          </a:p>
          <a:p>
            <a:pPr algn="ctr">
              <a:buNone/>
            </a:pPr>
            <a:r>
              <a:rPr lang="zh-CN" altLang="en-US" sz="2800" b="1" dirty="0" smtClean="0">
                <a:solidFill>
                  <a:schemeClr val="tx1"/>
                </a:solidFill>
                <a:latin typeface="黑体" pitchFamily="49" charset="-122"/>
                <a:ea typeface="黑体" pitchFamily="49" charset="-122"/>
              </a:rPr>
              <a:t>常用照明光源</a:t>
            </a:r>
          </a:p>
          <a:p>
            <a:pPr algn="l">
              <a:buNone/>
            </a:pPr>
            <a:r>
              <a:rPr lang="zh-CN" altLang="en-US" sz="1800" dirty="0" smtClean="0">
                <a:solidFill>
                  <a:schemeClr val="tx1"/>
                </a:solidFill>
                <a:latin typeface="华文细黑" pitchFamily="2" charset="-122"/>
                <a:ea typeface="华文细黑" pitchFamily="2" charset="-122"/>
              </a:rPr>
              <a:t> </a:t>
            </a:r>
            <a:endParaRPr lang="zh-CN" altLang="en-US" sz="1800" dirty="0">
              <a:solidFill>
                <a:schemeClr val="tx1"/>
              </a:solidFill>
              <a:latin typeface="华文细黑" pitchFamily="2" charset="-122"/>
              <a:ea typeface="华文细黑" pitchFamily="2" charset="-122"/>
            </a:endParaRPr>
          </a:p>
        </p:txBody>
      </p:sp>
      <p:pic>
        <p:nvPicPr>
          <p:cNvPr id="2050" name="Picture 2"/>
          <p:cNvPicPr>
            <a:picLocks noChangeAspect="1" noChangeArrowheads="1"/>
          </p:cNvPicPr>
          <p:nvPr/>
        </p:nvPicPr>
        <p:blipFill>
          <a:blip r:embed="rId3"/>
          <a:srcRect/>
          <a:stretch>
            <a:fillRect/>
          </a:stretch>
        </p:blipFill>
        <p:spPr bwMode="auto">
          <a:xfrm>
            <a:off x="1785918" y="1428736"/>
            <a:ext cx="5505450" cy="4762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0"/>
          <p:cNvSpPr txBox="1">
            <a:spLocks/>
          </p:cNvSpPr>
          <p:nvPr/>
        </p:nvSpPr>
        <p:spPr>
          <a:xfrm>
            <a:off x="685800" y="142852"/>
            <a:ext cx="7815290" cy="755645"/>
          </a:xfrm>
          <a:prstGeom prst="rect">
            <a:avLst/>
          </a:prstGeom>
        </p:spPr>
        <p:txBody>
          <a:bodyPr vert="horz" lIns="91440" tIns="45720" rIns="91440" bIns="45720" rtlCol="0" anchor="ctr">
            <a:normAutofit/>
          </a:bodyPr>
          <a:lstStyle/>
          <a:p>
            <a:pPr lvl="0" algn="ctr">
              <a:spcBef>
                <a:spcPct val="0"/>
              </a:spcBef>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光源性能表</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pic>
        <p:nvPicPr>
          <p:cNvPr id="111618" name="Picture 2"/>
          <p:cNvPicPr>
            <a:picLocks noChangeAspect="1" noChangeArrowheads="1"/>
          </p:cNvPicPr>
          <p:nvPr/>
        </p:nvPicPr>
        <p:blipFill>
          <a:blip r:embed="rId3"/>
          <a:srcRect/>
          <a:stretch>
            <a:fillRect/>
          </a:stretch>
        </p:blipFill>
        <p:spPr bwMode="auto">
          <a:xfrm>
            <a:off x="0" y="928709"/>
            <a:ext cx="9153525" cy="5572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0"/>
          <p:cNvSpPr txBox="1">
            <a:spLocks/>
          </p:cNvSpPr>
          <p:nvPr/>
        </p:nvSpPr>
        <p:spPr>
          <a:xfrm>
            <a:off x="685800" y="142852"/>
            <a:ext cx="7815290" cy="755645"/>
          </a:xfrm>
          <a:prstGeom prst="rect">
            <a:avLst/>
          </a:prstGeom>
        </p:spPr>
        <p:txBody>
          <a:bodyPr vert="horz" lIns="91440" tIns="45720" rIns="91440" bIns="45720" rtlCol="0" anchor="ctr">
            <a:normAutofit/>
          </a:bodyPr>
          <a:lstStyle/>
          <a:p>
            <a:pPr lvl="0" algn="ctr">
              <a:spcBef>
                <a:spcPct val="0"/>
              </a:spcBef>
              <a:defRPr/>
            </a:pPr>
            <a:r>
              <a:rPr kumimoji="0" lang="zh-CN" altLang="en-US" sz="3200" b="1" i="0" u="none" strike="noStrike" kern="1200" cap="none" spc="0" normalizeH="0" baseline="0" noProof="0" dirty="0" smtClean="0">
                <a:ln>
                  <a:noFill/>
                </a:ln>
                <a:solidFill>
                  <a:schemeClr val="tx1"/>
                </a:solidFill>
                <a:effectLst/>
                <a:uLnTx/>
                <a:uFillTx/>
                <a:latin typeface="黑体" pitchFamily="2" charset="-122"/>
                <a:ea typeface="黑体" pitchFamily="2" charset="-122"/>
                <a:cs typeface="+mj-cs"/>
              </a:rPr>
              <a:t>光源选择</a:t>
            </a:r>
            <a:endParaRPr kumimoji="0" lang="zh-CN" altLang="en-US" sz="3200" b="1" i="0" u="none" strike="noStrike" kern="1200" cap="none" spc="0" normalizeH="0" baseline="0" noProof="0" dirty="0">
              <a:ln>
                <a:noFill/>
              </a:ln>
              <a:solidFill>
                <a:schemeClr val="tx1"/>
              </a:solidFill>
              <a:effectLst/>
              <a:uLnTx/>
              <a:uFillTx/>
              <a:latin typeface="黑体" pitchFamily="2" charset="-122"/>
              <a:ea typeface="黑体" pitchFamily="2" charset="-122"/>
              <a:cs typeface="+mj-cs"/>
            </a:endParaRPr>
          </a:p>
        </p:txBody>
      </p:sp>
      <p:sp>
        <p:nvSpPr>
          <p:cNvPr id="5" name="副标题 6"/>
          <p:cNvSpPr>
            <a:spLocks noGrp="1"/>
          </p:cNvSpPr>
          <p:nvPr>
            <p:ph type="subTitle" idx="4294967295"/>
          </p:nvPr>
        </p:nvSpPr>
        <p:spPr>
          <a:xfrm>
            <a:off x="687716" y="1071546"/>
            <a:ext cx="7813374" cy="5286412"/>
          </a:xfrm>
          <a:prstGeom prst="rect">
            <a:avLst/>
          </a:prstGeom>
        </p:spPr>
        <p:txBody>
          <a:bodyPr>
            <a:noAutofit/>
          </a:bodyPr>
          <a:lstStyle/>
          <a:p>
            <a:pPr algn="l">
              <a:buNone/>
            </a:pPr>
            <a:r>
              <a:rPr lang="en-US" altLang="zh-CN" sz="2200" dirty="0" smtClean="0">
                <a:solidFill>
                  <a:schemeClr val="tx1"/>
                </a:solidFill>
                <a:latin typeface="黑体" pitchFamily="2" charset="-122"/>
                <a:ea typeface="黑体" pitchFamily="2" charset="-122"/>
              </a:rPr>
              <a:t>1</a:t>
            </a:r>
            <a:r>
              <a:rPr lang="zh-CN" altLang="en-US" sz="2200" dirty="0" smtClean="0">
                <a:solidFill>
                  <a:schemeClr val="tx1"/>
                </a:solidFill>
                <a:latin typeface="黑体" pitchFamily="2" charset="-122"/>
                <a:ea typeface="黑体" pitchFamily="2" charset="-122"/>
              </a:rPr>
              <a:t>、灯具安装高度较低的房间宜采用细管直管形三基色荧光灯</a:t>
            </a:r>
            <a:r>
              <a:rPr lang="en-US" altLang="zh-CN" sz="2200" dirty="0" smtClean="0">
                <a:solidFill>
                  <a:schemeClr val="tx1"/>
                </a:solidFill>
                <a:latin typeface="黑体" pitchFamily="2" charset="-122"/>
                <a:ea typeface="黑体" pitchFamily="2" charset="-122"/>
              </a:rPr>
              <a:t>;</a:t>
            </a:r>
          </a:p>
          <a:p>
            <a:pPr algn="l">
              <a:buNone/>
            </a:pPr>
            <a:endParaRPr lang="en-US" altLang="zh-CN" sz="2200" dirty="0" smtClean="0">
              <a:solidFill>
                <a:schemeClr val="tx1"/>
              </a:solidFill>
              <a:latin typeface="黑体" pitchFamily="2" charset="-122"/>
              <a:ea typeface="黑体" pitchFamily="2" charset="-122"/>
            </a:endParaRPr>
          </a:p>
          <a:p>
            <a:pPr algn="l">
              <a:buNone/>
            </a:pPr>
            <a:r>
              <a:rPr lang="en-US" altLang="zh-CN" sz="2200" dirty="0" smtClean="0">
                <a:solidFill>
                  <a:schemeClr val="tx1"/>
                </a:solidFill>
                <a:latin typeface="黑体" pitchFamily="2" charset="-122"/>
                <a:ea typeface="黑体" pitchFamily="2" charset="-122"/>
              </a:rPr>
              <a:t>2</a:t>
            </a:r>
            <a:r>
              <a:rPr lang="zh-CN" altLang="en-US" sz="2200" dirty="0" smtClean="0">
                <a:solidFill>
                  <a:schemeClr val="tx1"/>
                </a:solidFill>
                <a:latin typeface="黑体" pitchFamily="2" charset="-122"/>
                <a:ea typeface="黑体" pitchFamily="2" charset="-122"/>
              </a:rPr>
              <a:t>、商店营业厅的一般照明宜采用细管直管形三基色荧光灯、小功率陶瓷金属卤化物灯</a:t>
            </a:r>
            <a:r>
              <a:rPr lang="en-US" altLang="zh-CN" sz="2200" dirty="0" smtClean="0">
                <a:solidFill>
                  <a:schemeClr val="tx1"/>
                </a:solidFill>
                <a:latin typeface="黑体" pitchFamily="2" charset="-122"/>
                <a:ea typeface="黑体" pitchFamily="2" charset="-122"/>
              </a:rPr>
              <a:t>;</a:t>
            </a:r>
            <a:r>
              <a:rPr lang="zh-CN" altLang="en-US" sz="2200" dirty="0" smtClean="0">
                <a:solidFill>
                  <a:schemeClr val="tx1"/>
                </a:solidFill>
                <a:latin typeface="黑体" pitchFamily="2" charset="-122"/>
                <a:ea typeface="黑体" pitchFamily="2" charset="-122"/>
              </a:rPr>
              <a:t>重点照明宜采用小功率陶瓷金属卤化物灯、发光二极管灯</a:t>
            </a:r>
            <a:r>
              <a:rPr lang="en-US" altLang="zh-CN" sz="2200" dirty="0" smtClean="0">
                <a:solidFill>
                  <a:schemeClr val="tx1"/>
                </a:solidFill>
                <a:latin typeface="黑体" pitchFamily="2" charset="-122"/>
                <a:ea typeface="黑体" pitchFamily="2" charset="-122"/>
              </a:rPr>
              <a:t>;</a:t>
            </a:r>
          </a:p>
          <a:p>
            <a:pPr algn="l">
              <a:buNone/>
            </a:pPr>
            <a:endParaRPr lang="en-US" altLang="zh-CN" sz="2200" dirty="0" smtClean="0">
              <a:solidFill>
                <a:schemeClr val="tx1"/>
              </a:solidFill>
              <a:latin typeface="黑体" pitchFamily="2" charset="-122"/>
              <a:ea typeface="黑体" pitchFamily="2" charset="-122"/>
            </a:endParaRPr>
          </a:p>
          <a:p>
            <a:pPr algn="l">
              <a:buNone/>
            </a:pPr>
            <a:r>
              <a:rPr lang="en-US" altLang="zh-CN" sz="2200" dirty="0" smtClean="0">
                <a:solidFill>
                  <a:schemeClr val="tx1"/>
                </a:solidFill>
                <a:latin typeface="黑体" pitchFamily="2" charset="-122"/>
                <a:ea typeface="黑体" pitchFamily="2" charset="-122"/>
              </a:rPr>
              <a:t>3</a:t>
            </a:r>
            <a:r>
              <a:rPr lang="zh-CN" altLang="en-US" sz="2200" dirty="0" smtClean="0">
                <a:solidFill>
                  <a:schemeClr val="tx1"/>
                </a:solidFill>
                <a:latin typeface="黑体" pitchFamily="2" charset="-122"/>
                <a:ea typeface="黑体" pitchFamily="2" charset="-122"/>
              </a:rPr>
              <a:t>、灯具安装高度较高的场所，应按使用要求，采用金属卤化物灯、高压钠灯或高频大功率细管直管荧光灯</a:t>
            </a:r>
            <a:r>
              <a:rPr lang="en-US" altLang="zh-CN" sz="2200" dirty="0" smtClean="0">
                <a:solidFill>
                  <a:schemeClr val="tx1"/>
                </a:solidFill>
                <a:latin typeface="黑体" pitchFamily="2" charset="-122"/>
                <a:ea typeface="黑体" pitchFamily="2" charset="-122"/>
              </a:rPr>
              <a:t>;</a:t>
            </a:r>
          </a:p>
          <a:p>
            <a:pPr algn="l">
              <a:buNone/>
            </a:pPr>
            <a:endParaRPr lang="en-US" altLang="zh-CN" sz="2200" dirty="0" smtClean="0">
              <a:solidFill>
                <a:schemeClr val="tx1"/>
              </a:solidFill>
              <a:latin typeface="黑体" pitchFamily="2" charset="-122"/>
              <a:ea typeface="黑体" pitchFamily="2" charset="-122"/>
            </a:endParaRPr>
          </a:p>
          <a:p>
            <a:pPr algn="l">
              <a:buNone/>
            </a:pPr>
            <a:r>
              <a:rPr lang="en-US" altLang="zh-CN" sz="2200" dirty="0" smtClean="0">
                <a:solidFill>
                  <a:schemeClr val="tx1"/>
                </a:solidFill>
                <a:latin typeface="黑体" pitchFamily="2" charset="-122"/>
                <a:ea typeface="黑体" pitchFamily="2" charset="-122"/>
              </a:rPr>
              <a:t>4</a:t>
            </a:r>
            <a:r>
              <a:rPr lang="zh-CN" altLang="en-US" sz="2200" dirty="0" smtClean="0">
                <a:solidFill>
                  <a:schemeClr val="tx1"/>
                </a:solidFill>
                <a:latin typeface="黑体" pitchFamily="2" charset="-122"/>
                <a:ea typeface="黑体" pitchFamily="2" charset="-122"/>
              </a:rPr>
              <a:t>、旅馆建筑的客房宜采用发光二极管灯或紧凑型荧光灯</a:t>
            </a:r>
            <a:r>
              <a:rPr lang="en-US" altLang="zh-CN" sz="2200" dirty="0" smtClean="0">
                <a:solidFill>
                  <a:schemeClr val="tx1"/>
                </a:solidFill>
                <a:latin typeface="黑体" pitchFamily="2" charset="-122"/>
                <a:ea typeface="黑体" pitchFamily="2" charset="-122"/>
              </a:rPr>
              <a:t>;</a:t>
            </a:r>
          </a:p>
          <a:p>
            <a:pPr algn="l">
              <a:buNone/>
            </a:pPr>
            <a:endParaRPr lang="en-US" altLang="zh-CN" sz="2200" dirty="0" smtClean="0">
              <a:solidFill>
                <a:schemeClr val="tx1"/>
              </a:solidFill>
              <a:latin typeface="黑体" pitchFamily="2" charset="-122"/>
              <a:ea typeface="黑体" pitchFamily="2" charset="-122"/>
            </a:endParaRPr>
          </a:p>
          <a:p>
            <a:pPr algn="l">
              <a:buNone/>
            </a:pPr>
            <a:r>
              <a:rPr lang="en-US" altLang="zh-CN" sz="2200" dirty="0" smtClean="0">
                <a:solidFill>
                  <a:schemeClr val="tx1"/>
                </a:solidFill>
                <a:latin typeface="黑体" pitchFamily="2" charset="-122"/>
                <a:ea typeface="黑体" pitchFamily="2" charset="-122"/>
              </a:rPr>
              <a:t>5</a:t>
            </a:r>
            <a:r>
              <a:rPr lang="zh-CN" altLang="en-US" sz="2200" dirty="0" smtClean="0">
                <a:solidFill>
                  <a:schemeClr val="tx1"/>
                </a:solidFill>
                <a:latin typeface="黑体" pitchFamily="2" charset="-122"/>
                <a:ea typeface="黑体" pitchFamily="2" charset="-122"/>
              </a:rPr>
              <a:t>、照明设计不应采用普通照明白炽灯，对电磁干扰有严格要求，且其他光源无法满足的特殊场所除外。</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6"/>
          <p:cNvSpPr txBox="1">
            <a:spLocks/>
          </p:cNvSpPr>
          <p:nvPr/>
        </p:nvSpPr>
        <p:spPr>
          <a:xfrm>
            <a:off x="687716" y="642918"/>
            <a:ext cx="7813374" cy="5857892"/>
          </a:xfrm>
          <a:prstGeom prst="rect">
            <a:avLst/>
          </a:prstGeom>
        </p:spPr>
        <p:txBody>
          <a:bodyPr>
            <a:noAutofit/>
          </a:bodyPr>
          <a:lstStyle/>
          <a:p>
            <a:pPr marL="342900" marR="0" lvl="0" indent="-342900" defTabSz="914400" rtl="0" eaLnBrk="1" fontAlgn="auto" latinLnBrk="0" hangingPunct="1">
              <a:lnSpc>
                <a:spcPct val="100000"/>
              </a:lnSpc>
              <a:spcBef>
                <a:spcPct val="20000"/>
              </a:spcBef>
              <a:spcAft>
                <a:spcPts val="0"/>
              </a:spcAft>
              <a:buClrTx/>
              <a:buSzTx/>
              <a:tabLst/>
              <a:defRPr/>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defTabSz="914400" rtl="0" eaLnBrk="1" fontAlgn="auto" latinLnBrk="0" hangingPunct="1">
              <a:lnSpc>
                <a:spcPct val="100000"/>
              </a:lnSpc>
              <a:spcBef>
                <a:spcPct val="20000"/>
              </a:spcBef>
              <a:spcAft>
                <a:spcPts val="0"/>
              </a:spcAft>
              <a:buClrTx/>
              <a:buSzTx/>
              <a:tabLst/>
              <a:defRPr/>
            </a:pPr>
            <a:r>
              <a:rPr kumimoji="0" lang="zh-CN" altLang="en-US"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计算公式：</a:t>
            </a: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defTabSz="914400" rtl="0" eaLnBrk="1" fontAlgn="auto" latinLnBrk="0" hangingPunct="1">
              <a:lnSpc>
                <a:spcPct val="100000"/>
              </a:lnSpc>
              <a:spcBef>
                <a:spcPct val="20000"/>
              </a:spcBef>
              <a:spcAft>
                <a:spcPts val="0"/>
              </a:spcAft>
              <a:buClrTx/>
              <a:buSzTx/>
              <a:tabLst/>
              <a:defRPr/>
            </a:pPr>
            <a:endParaRPr lang="en-US" altLang="zh-CN" dirty="0" smtClean="0">
              <a:latin typeface="华文细黑" pitchFamily="2" charset="-122"/>
              <a:ea typeface="华文细黑" pitchFamily="2" charset="-122"/>
            </a:endParaRPr>
          </a:p>
          <a:p>
            <a:pPr marL="342900" marR="0" lvl="0" indent="-342900" defTabSz="914400" rtl="0" eaLnBrk="1" fontAlgn="auto" latinLnBrk="0" hangingPunct="1">
              <a:lnSpc>
                <a:spcPct val="100000"/>
              </a:lnSpc>
              <a:spcBef>
                <a:spcPct val="20000"/>
              </a:spcBef>
              <a:spcAft>
                <a:spcPts val="0"/>
              </a:spcAft>
              <a:buClrTx/>
              <a:buSzTx/>
              <a:tabLst/>
              <a:defRPr/>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defTabSz="914400" rtl="0" eaLnBrk="1" fontAlgn="auto" latinLnBrk="0" hangingPunct="1">
              <a:lnSpc>
                <a:spcPct val="100000"/>
              </a:lnSpc>
              <a:spcBef>
                <a:spcPct val="20000"/>
              </a:spcBef>
              <a:spcAft>
                <a:spcPts val="0"/>
              </a:spcAft>
              <a:buClrTx/>
              <a:buSzTx/>
              <a:tabLst/>
              <a:defRPr/>
            </a:pPr>
            <a:endParaRPr lang="en-US" altLang="zh-CN" dirty="0" smtClean="0">
              <a:latin typeface="华文细黑" pitchFamily="2" charset="-122"/>
              <a:ea typeface="华文细黑" pitchFamily="2" charset="-122"/>
            </a:endParaRPr>
          </a:p>
          <a:p>
            <a:pPr marL="342900" marR="0" lvl="0" indent="-342900" defTabSz="914400" rtl="0" eaLnBrk="1" fontAlgn="auto" latinLnBrk="0" hangingPunct="1">
              <a:lnSpc>
                <a:spcPct val="100000"/>
              </a:lnSpc>
              <a:spcBef>
                <a:spcPct val="20000"/>
              </a:spcBef>
              <a:spcAft>
                <a:spcPts val="0"/>
              </a:spcAft>
              <a:buClrTx/>
              <a:buSzTx/>
              <a:tabLst/>
              <a:defRPr/>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defTabSz="914400" rtl="0" eaLnBrk="1" fontAlgn="auto" latinLnBrk="0" hangingPunct="1">
              <a:lnSpc>
                <a:spcPct val="100000"/>
              </a:lnSpc>
              <a:spcBef>
                <a:spcPct val="20000"/>
              </a:spcBef>
              <a:spcAft>
                <a:spcPts val="0"/>
              </a:spcAft>
              <a:buClrTx/>
              <a:buSzTx/>
              <a:tabLst/>
              <a:defRPr/>
            </a:pPr>
            <a:endParaRPr lang="en-US" altLang="zh-CN" dirty="0" smtClean="0">
              <a:latin typeface="华文细黑" pitchFamily="2" charset="-122"/>
              <a:ea typeface="华文细黑" pitchFamily="2" charset="-122"/>
            </a:endParaRPr>
          </a:p>
          <a:p>
            <a:pPr marL="342900" marR="0" lvl="0" indent="-342900" defTabSz="914400" rtl="0" eaLnBrk="1" fontAlgn="auto" latinLnBrk="0" hangingPunct="1">
              <a:lnSpc>
                <a:spcPct val="100000"/>
              </a:lnSpc>
              <a:spcBef>
                <a:spcPct val="20000"/>
              </a:spcBef>
              <a:spcAft>
                <a:spcPts val="0"/>
              </a:spcAft>
              <a:buClrTx/>
              <a:buSzTx/>
              <a:tabLst/>
              <a:defRPr/>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defTabSz="914400" rtl="0" eaLnBrk="1" fontAlgn="auto" latinLnBrk="0" hangingPunct="1">
              <a:lnSpc>
                <a:spcPct val="100000"/>
              </a:lnSpc>
              <a:spcBef>
                <a:spcPct val="20000"/>
              </a:spcBef>
              <a:spcAft>
                <a:spcPts val="0"/>
              </a:spcAft>
              <a:buClrTx/>
              <a:buSzTx/>
              <a:tabLst/>
              <a:defRPr/>
            </a:pPr>
            <a:r>
              <a:rPr lang="en-US" altLang="zh-CN" dirty="0" smtClean="0">
                <a:latin typeface="华文细黑" pitchFamily="2" charset="-122"/>
                <a:ea typeface="华文细黑" pitchFamily="2" charset="-122"/>
              </a:rPr>
              <a:t>        N------</a:t>
            </a:r>
            <a:r>
              <a:rPr lang="zh-CN" altLang="en-US" dirty="0" smtClean="0">
                <a:latin typeface="华文细黑" pitchFamily="2" charset="-122"/>
                <a:ea typeface="华文细黑" pitchFamily="2" charset="-122"/>
              </a:rPr>
              <a:t>灯具数量（单位：套）</a:t>
            </a:r>
            <a:endParaRPr lang="en-US" altLang="zh-CN" dirty="0" smtClean="0">
              <a:latin typeface="华文细黑" pitchFamily="2" charset="-122"/>
              <a:ea typeface="华文细黑" pitchFamily="2" charset="-122"/>
            </a:endParaRPr>
          </a:p>
          <a:p>
            <a:pPr marL="342900" lvl="0" indent="-342900">
              <a:spcBef>
                <a:spcPct val="20000"/>
              </a:spcBef>
            </a:pPr>
            <a:r>
              <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E-------</a:t>
            </a:r>
            <a:r>
              <a:rPr lang="zh-CN" altLang="en-US" dirty="0" smtClean="0">
                <a:latin typeface="华文细黑" pitchFamily="2" charset="-122"/>
                <a:ea typeface="华文细黑" pitchFamily="2" charset="-122"/>
              </a:rPr>
              <a:t>房间照度（单位：</a:t>
            </a:r>
            <a:r>
              <a:rPr lang="en-US" altLang="zh-CN" dirty="0" smtClean="0">
                <a:latin typeface="华文细黑" pitchFamily="2" charset="-122"/>
                <a:ea typeface="华文细黑" pitchFamily="2" charset="-122"/>
              </a:rPr>
              <a:t>lx</a:t>
            </a:r>
            <a:r>
              <a:rPr lang="zh-CN" altLang="en-US" dirty="0" smtClean="0">
                <a:latin typeface="华文细黑" pitchFamily="2" charset="-122"/>
                <a:ea typeface="华文细黑" pitchFamily="2" charset="-122"/>
              </a:rPr>
              <a:t>）</a:t>
            </a: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r>
              <a:rPr lang="en-US" altLang="zh-CN" dirty="0" smtClean="0">
                <a:latin typeface="华文细黑" pitchFamily="2" charset="-122"/>
                <a:ea typeface="华文细黑" pitchFamily="2" charset="-122"/>
              </a:rPr>
              <a:t>        L-------</a:t>
            </a:r>
            <a:r>
              <a:rPr lang="zh-CN" altLang="en-US" dirty="0" smtClean="0">
                <a:latin typeface="华文细黑" pitchFamily="2" charset="-122"/>
                <a:ea typeface="华文细黑" pitchFamily="2" charset="-122"/>
              </a:rPr>
              <a:t>房间长度（单位：</a:t>
            </a:r>
            <a:r>
              <a:rPr lang="en-US" altLang="zh-CN" dirty="0" smtClean="0">
                <a:latin typeface="华文细黑" pitchFamily="2" charset="-122"/>
                <a:ea typeface="华文细黑" pitchFamily="2" charset="-122"/>
              </a:rPr>
              <a:t>m</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pPr marL="342900" lvl="0" indent="-342900">
              <a:spcBef>
                <a:spcPct val="20000"/>
              </a:spcBef>
            </a:pPr>
            <a:r>
              <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W------</a:t>
            </a:r>
            <a:r>
              <a:rPr kumimoji="0" lang="zh-CN" altLang="en-US"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房间宽度</a:t>
            </a:r>
            <a:r>
              <a:rPr lang="zh-CN" altLang="en-US" dirty="0" smtClean="0">
                <a:latin typeface="华文细黑" pitchFamily="2" charset="-122"/>
                <a:ea typeface="华文细黑" pitchFamily="2" charset="-122"/>
              </a:rPr>
              <a:t>（单位：</a:t>
            </a:r>
            <a:r>
              <a:rPr lang="en-US" altLang="zh-CN" dirty="0" smtClean="0">
                <a:latin typeface="华文细黑" pitchFamily="2" charset="-122"/>
                <a:ea typeface="华文细黑" pitchFamily="2" charset="-122"/>
              </a:rPr>
              <a:t>m</a:t>
            </a:r>
            <a:r>
              <a:rPr lang="zh-CN" altLang="en-US" dirty="0" smtClean="0">
                <a:latin typeface="华文细黑" pitchFamily="2" charset="-122"/>
                <a:ea typeface="华文细黑" pitchFamily="2" charset="-122"/>
              </a:rPr>
              <a:t>）</a:t>
            </a: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r>
              <a:rPr lang="en-US" altLang="zh-CN" dirty="0" smtClean="0">
                <a:latin typeface="华文细黑" pitchFamily="2" charset="-122"/>
                <a:ea typeface="华文细黑" pitchFamily="2" charset="-122"/>
              </a:rPr>
              <a:t>        Φ-----</a:t>
            </a:r>
            <a:r>
              <a:rPr lang="zh-CN" altLang="en-US" dirty="0" smtClean="0">
                <a:latin typeface="华文细黑" pitchFamily="2" charset="-122"/>
                <a:ea typeface="华文细黑" pitchFamily="2" charset="-122"/>
              </a:rPr>
              <a:t>灯具光通量（单位：</a:t>
            </a:r>
            <a:r>
              <a:rPr lang="en-US" altLang="zh-CN" dirty="0" smtClean="0">
                <a:latin typeface="华文细黑" pitchFamily="2" charset="-122"/>
                <a:ea typeface="华文细黑" pitchFamily="2" charset="-122"/>
              </a:rPr>
              <a:t>LM</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pPr marL="342900" marR="0" lvl="0" indent="-342900" defTabSz="914400" rtl="0" eaLnBrk="1" fontAlgn="auto" latinLnBrk="0" hangingPunct="1">
              <a:lnSpc>
                <a:spcPct val="100000"/>
              </a:lnSpc>
              <a:spcBef>
                <a:spcPct val="20000"/>
              </a:spcBef>
              <a:spcAft>
                <a:spcPts val="0"/>
              </a:spcAft>
              <a:buClrTx/>
              <a:buSzTx/>
              <a:tabLst/>
              <a:defRPr/>
            </a:pPr>
            <a:r>
              <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RU----</a:t>
            </a:r>
            <a:r>
              <a:rPr kumimoji="0" lang="zh-CN" altLang="en-US"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室形利用系数</a:t>
            </a: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marR="0" lvl="0" indent="-342900" defTabSz="914400" rtl="0" eaLnBrk="1" fontAlgn="auto" latinLnBrk="0" hangingPunct="1">
              <a:lnSpc>
                <a:spcPct val="100000"/>
              </a:lnSpc>
              <a:spcBef>
                <a:spcPct val="20000"/>
              </a:spcBef>
              <a:spcAft>
                <a:spcPts val="0"/>
              </a:spcAft>
              <a:buClrTx/>
              <a:buSzTx/>
              <a:tabLst/>
              <a:defRPr/>
            </a:pPr>
            <a:r>
              <a:rPr lang="en-US" altLang="zh-CN" dirty="0" smtClean="0">
                <a:latin typeface="华文细黑" pitchFamily="2" charset="-122"/>
                <a:ea typeface="华文细黑" pitchFamily="2" charset="-122"/>
              </a:rPr>
              <a:t>       LE-----</a:t>
            </a:r>
            <a:r>
              <a:rPr lang="zh-CN" altLang="en-US" dirty="0" smtClean="0">
                <a:latin typeface="华文细黑" pitchFamily="2" charset="-122"/>
                <a:ea typeface="华文细黑" pitchFamily="2" charset="-122"/>
              </a:rPr>
              <a:t>灯具效率</a:t>
            </a:r>
            <a:endParaRPr lang="en-US" altLang="zh-CN" dirty="0" smtClean="0">
              <a:latin typeface="华文细黑" pitchFamily="2" charset="-122"/>
              <a:ea typeface="华文细黑" pitchFamily="2" charset="-122"/>
            </a:endParaRPr>
          </a:p>
          <a:p>
            <a:pPr marL="342900" lvl="0" indent="-342900">
              <a:spcBef>
                <a:spcPct val="20000"/>
              </a:spcBef>
            </a:pPr>
            <a:r>
              <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       MK----</a:t>
            </a:r>
            <a:r>
              <a:rPr lang="zh-CN" altLang="en-US" dirty="0" smtClean="0">
                <a:latin typeface="华文细黑" pitchFamily="2" charset="-122"/>
                <a:ea typeface="华文细黑" pitchFamily="2" charset="-122"/>
              </a:rPr>
              <a:t>灯具</a:t>
            </a:r>
            <a:r>
              <a:rPr kumimoji="0" lang="zh-CN" altLang="en-US"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rPr>
              <a:t>维护系数</a:t>
            </a:r>
            <a:endParaRPr kumimoji="0" lang="zh-CN" altLang="en-US" sz="1800" b="0" i="0" u="none" strike="noStrike" kern="1200" cap="none" spc="0" normalizeH="0" baseline="0" noProof="0" dirty="0">
              <a:ln>
                <a:noFill/>
              </a:ln>
              <a:solidFill>
                <a:schemeClr val="tx1"/>
              </a:solidFill>
              <a:effectLst/>
              <a:uLnTx/>
              <a:uFillTx/>
              <a:latin typeface="华文细黑" pitchFamily="2" charset="-122"/>
              <a:ea typeface="华文细黑" pitchFamily="2" charset="-122"/>
              <a:cs typeface="+mn-cs"/>
            </a:endParaRPr>
          </a:p>
        </p:txBody>
      </p:sp>
      <p:pic>
        <p:nvPicPr>
          <p:cNvPr id="6150" name="Picture 6"/>
          <p:cNvPicPr>
            <a:picLocks noChangeAspect="1" noChangeArrowheads="1"/>
          </p:cNvPicPr>
          <p:nvPr/>
        </p:nvPicPr>
        <p:blipFill>
          <a:blip r:embed="rId3"/>
          <a:srcRect/>
          <a:stretch>
            <a:fillRect/>
          </a:stretch>
        </p:blipFill>
        <p:spPr bwMode="auto">
          <a:xfrm>
            <a:off x="1500166" y="1643050"/>
            <a:ext cx="6381750" cy="1590675"/>
          </a:xfrm>
          <a:prstGeom prst="rect">
            <a:avLst/>
          </a:prstGeom>
          <a:noFill/>
          <a:ln w="9525">
            <a:noFill/>
            <a:miter lim="800000"/>
            <a:headEnd/>
            <a:tailEnd/>
          </a:ln>
          <a:effectLst/>
        </p:spPr>
      </p:pic>
      <p:sp>
        <p:nvSpPr>
          <p:cNvPr id="6"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pic>
        <p:nvPicPr>
          <p:cNvPr id="110594" name="Picture 2"/>
          <p:cNvPicPr>
            <a:picLocks noChangeAspect="1" noChangeArrowheads="1"/>
          </p:cNvPicPr>
          <p:nvPr/>
        </p:nvPicPr>
        <p:blipFill>
          <a:blip r:embed="rId4"/>
          <a:srcRect/>
          <a:stretch>
            <a:fillRect/>
          </a:stretch>
        </p:blipFill>
        <p:spPr bwMode="auto">
          <a:xfrm>
            <a:off x="1142976" y="6143644"/>
            <a:ext cx="5780344" cy="3429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6"/>
          <p:cNvSpPr txBox="1">
            <a:spLocks/>
          </p:cNvSpPr>
          <p:nvPr/>
        </p:nvSpPr>
        <p:spPr>
          <a:xfrm>
            <a:off x="687716" y="1000108"/>
            <a:ext cx="7813374" cy="5857892"/>
          </a:xfrm>
          <a:prstGeom prst="rect">
            <a:avLst/>
          </a:prstGeom>
        </p:spPr>
        <p:txBody>
          <a:bodyPr>
            <a:noAutofit/>
          </a:bodyPr>
          <a:lstStyle/>
          <a:p>
            <a:pPr marL="342900" lvl="0" indent="-342900">
              <a:spcBef>
                <a:spcPct val="20000"/>
              </a:spcBef>
            </a:pPr>
            <a:r>
              <a:rPr lang="zh-CN" altLang="en-US" dirty="0" smtClean="0">
                <a:latin typeface="华文细黑" pitchFamily="2" charset="-122"/>
                <a:ea typeface="华文细黑" pitchFamily="2" charset="-122"/>
              </a:rPr>
              <a:t>室形指数</a:t>
            </a:r>
            <a:r>
              <a:rPr lang="en-US" altLang="zh-CN" dirty="0" smtClean="0">
                <a:latin typeface="华文细黑" pitchFamily="2" charset="-122"/>
                <a:ea typeface="华文细黑" pitchFamily="2" charset="-122"/>
              </a:rPr>
              <a:t>K</a:t>
            </a:r>
            <a:r>
              <a:rPr lang="zh-CN" altLang="en-US" dirty="0" smtClean="0">
                <a:latin typeface="华文细黑" pitchFamily="2" charset="-122"/>
                <a:ea typeface="华文细黑" pitchFamily="2" charset="-122"/>
              </a:rPr>
              <a:t>计算：</a:t>
            </a: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r>
              <a:rPr lang="zh-CN" altLang="en-US" noProof="0" dirty="0" smtClean="0">
                <a:latin typeface="华文细黑" pitchFamily="2" charset="-122"/>
                <a:ea typeface="华文细黑" pitchFamily="2" charset="-122"/>
              </a:rPr>
              <a:t>计算出室形指数</a:t>
            </a:r>
            <a:r>
              <a:rPr lang="en-US" altLang="zh-CN" noProof="0" dirty="0" smtClean="0">
                <a:latin typeface="华文细黑" pitchFamily="2" charset="-122"/>
                <a:ea typeface="华文细黑" pitchFamily="2" charset="-122"/>
              </a:rPr>
              <a:t>K</a:t>
            </a:r>
            <a:r>
              <a:rPr lang="zh-CN" altLang="en-US" noProof="0" dirty="0" smtClean="0">
                <a:latin typeface="华文细黑" pitchFamily="2" charset="-122"/>
                <a:ea typeface="华文细黑" pitchFamily="2" charset="-122"/>
              </a:rPr>
              <a:t>值，依下表确定室形利用系数</a:t>
            </a: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p:txBody>
      </p:sp>
      <p:pic>
        <p:nvPicPr>
          <p:cNvPr id="7170" name="Picture 2"/>
          <p:cNvPicPr>
            <a:picLocks noChangeAspect="1" noChangeArrowheads="1"/>
          </p:cNvPicPr>
          <p:nvPr/>
        </p:nvPicPr>
        <p:blipFill>
          <a:blip r:embed="rId3"/>
          <a:srcRect/>
          <a:stretch>
            <a:fillRect/>
          </a:stretch>
        </p:blipFill>
        <p:spPr bwMode="auto">
          <a:xfrm>
            <a:off x="2071670" y="1476370"/>
            <a:ext cx="4676775" cy="1238250"/>
          </a:xfrm>
          <a:prstGeom prst="rect">
            <a:avLst/>
          </a:prstGeom>
          <a:noFill/>
          <a:ln w="9525">
            <a:noFill/>
            <a:miter lim="800000"/>
            <a:headEnd/>
            <a:tailEnd/>
          </a:ln>
          <a:effectLst/>
        </p:spPr>
      </p:pic>
      <p:pic>
        <p:nvPicPr>
          <p:cNvPr id="7171" name="Picture 3"/>
          <p:cNvPicPr>
            <a:picLocks noChangeAspect="1" noChangeArrowheads="1"/>
          </p:cNvPicPr>
          <p:nvPr/>
        </p:nvPicPr>
        <p:blipFill>
          <a:blip r:embed="rId4"/>
          <a:srcRect/>
          <a:stretch>
            <a:fillRect/>
          </a:stretch>
        </p:blipFill>
        <p:spPr bwMode="auto">
          <a:xfrm>
            <a:off x="1214414" y="3471880"/>
            <a:ext cx="6743700" cy="2457450"/>
          </a:xfrm>
          <a:prstGeom prst="rect">
            <a:avLst/>
          </a:prstGeom>
          <a:noFill/>
          <a:ln w="9525">
            <a:noFill/>
            <a:miter lim="800000"/>
            <a:headEnd/>
            <a:tailEnd/>
          </a:ln>
          <a:effectLst/>
        </p:spPr>
      </p:pic>
      <p:sp>
        <p:nvSpPr>
          <p:cNvPr id="7"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6"/>
          <p:cNvSpPr txBox="1">
            <a:spLocks/>
          </p:cNvSpPr>
          <p:nvPr/>
        </p:nvSpPr>
        <p:spPr>
          <a:xfrm>
            <a:off x="687716" y="500042"/>
            <a:ext cx="7813374" cy="928694"/>
          </a:xfrm>
          <a:prstGeom prst="rect">
            <a:avLst/>
          </a:prstGeom>
        </p:spPr>
        <p:txBody>
          <a:bodyPr>
            <a:noAutofit/>
          </a:bodyPr>
          <a:lstStyle/>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r>
              <a:rPr lang="zh-CN" altLang="en-US" dirty="0" smtClean="0">
                <a:latin typeface="华文细黑" pitchFamily="2" charset="-122"/>
                <a:ea typeface="华文细黑" pitchFamily="2" charset="-122"/>
              </a:rPr>
              <a:t>根据灯具的类型及安装方式确定灯具效率：</a:t>
            </a: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p:txBody>
      </p:sp>
      <p:sp>
        <p:nvSpPr>
          <p:cNvPr id="4"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pic>
        <p:nvPicPr>
          <p:cNvPr id="108546" name="Picture 2"/>
          <p:cNvPicPr>
            <a:picLocks noChangeAspect="1" noChangeArrowheads="1"/>
          </p:cNvPicPr>
          <p:nvPr/>
        </p:nvPicPr>
        <p:blipFill>
          <a:blip r:embed="rId3"/>
          <a:srcRect/>
          <a:stretch>
            <a:fillRect/>
          </a:stretch>
        </p:blipFill>
        <p:spPr bwMode="auto">
          <a:xfrm>
            <a:off x="2357422" y="1214422"/>
            <a:ext cx="4390074" cy="1200164"/>
          </a:xfrm>
          <a:prstGeom prst="rect">
            <a:avLst/>
          </a:prstGeom>
          <a:noFill/>
          <a:ln w="9525">
            <a:noFill/>
            <a:miter lim="800000"/>
            <a:headEnd/>
            <a:tailEnd/>
          </a:ln>
          <a:effectLst/>
        </p:spPr>
      </p:pic>
      <p:pic>
        <p:nvPicPr>
          <p:cNvPr id="108547" name="Picture 3"/>
          <p:cNvPicPr>
            <a:picLocks noChangeAspect="1" noChangeArrowheads="1"/>
          </p:cNvPicPr>
          <p:nvPr/>
        </p:nvPicPr>
        <p:blipFill>
          <a:blip r:embed="rId4"/>
          <a:srcRect/>
          <a:stretch>
            <a:fillRect/>
          </a:stretch>
        </p:blipFill>
        <p:spPr bwMode="auto">
          <a:xfrm>
            <a:off x="2357920" y="2377987"/>
            <a:ext cx="4379552" cy="768526"/>
          </a:xfrm>
          <a:prstGeom prst="rect">
            <a:avLst/>
          </a:prstGeom>
          <a:noFill/>
          <a:ln w="9525">
            <a:noFill/>
            <a:miter lim="800000"/>
            <a:headEnd/>
            <a:tailEnd/>
          </a:ln>
          <a:effectLst/>
        </p:spPr>
      </p:pic>
      <p:pic>
        <p:nvPicPr>
          <p:cNvPr id="108548" name="Picture 4"/>
          <p:cNvPicPr>
            <a:picLocks noChangeAspect="1" noChangeArrowheads="1"/>
          </p:cNvPicPr>
          <p:nvPr/>
        </p:nvPicPr>
        <p:blipFill>
          <a:blip r:embed="rId5"/>
          <a:srcRect/>
          <a:stretch>
            <a:fillRect/>
          </a:stretch>
        </p:blipFill>
        <p:spPr bwMode="auto">
          <a:xfrm>
            <a:off x="2358927" y="3139486"/>
            <a:ext cx="4358488" cy="789580"/>
          </a:xfrm>
          <a:prstGeom prst="rect">
            <a:avLst/>
          </a:prstGeom>
          <a:noFill/>
          <a:ln w="9525">
            <a:noFill/>
            <a:miter lim="800000"/>
            <a:headEnd/>
            <a:tailEnd/>
          </a:ln>
          <a:effectLst/>
        </p:spPr>
      </p:pic>
      <p:pic>
        <p:nvPicPr>
          <p:cNvPr id="108549" name="Picture 5"/>
          <p:cNvPicPr>
            <a:picLocks noChangeAspect="1" noChangeArrowheads="1"/>
          </p:cNvPicPr>
          <p:nvPr/>
        </p:nvPicPr>
        <p:blipFill>
          <a:blip r:embed="rId6"/>
          <a:srcRect/>
          <a:stretch>
            <a:fillRect/>
          </a:stretch>
        </p:blipFill>
        <p:spPr bwMode="auto">
          <a:xfrm>
            <a:off x="2359929" y="3929066"/>
            <a:ext cx="4337434" cy="810636"/>
          </a:xfrm>
          <a:prstGeom prst="rect">
            <a:avLst/>
          </a:prstGeom>
          <a:noFill/>
          <a:ln w="9525">
            <a:noFill/>
            <a:miter lim="800000"/>
            <a:headEnd/>
            <a:tailEnd/>
          </a:ln>
          <a:effectLst/>
        </p:spPr>
      </p:pic>
      <p:pic>
        <p:nvPicPr>
          <p:cNvPr id="108550" name="Picture 6"/>
          <p:cNvPicPr>
            <a:picLocks noChangeAspect="1" noChangeArrowheads="1"/>
          </p:cNvPicPr>
          <p:nvPr/>
        </p:nvPicPr>
        <p:blipFill>
          <a:blip r:embed="rId7"/>
          <a:srcRect/>
          <a:stretch>
            <a:fillRect/>
          </a:stretch>
        </p:blipFill>
        <p:spPr bwMode="auto">
          <a:xfrm>
            <a:off x="2357923" y="4735936"/>
            <a:ext cx="4379546" cy="979080"/>
          </a:xfrm>
          <a:prstGeom prst="rect">
            <a:avLst/>
          </a:prstGeom>
          <a:noFill/>
          <a:ln w="9525">
            <a:noFill/>
            <a:miter lim="800000"/>
            <a:headEnd/>
            <a:tailEnd/>
          </a:ln>
          <a:effectLst/>
        </p:spPr>
      </p:pic>
      <p:pic>
        <p:nvPicPr>
          <p:cNvPr id="108551" name="Picture 7"/>
          <p:cNvPicPr>
            <a:picLocks noChangeAspect="1" noChangeArrowheads="1"/>
          </p:cNvPicPr>
          <p:nvPr/>
        </p:nvPicPr>
        <p:blipFill>
          <a:blip r:embed="rId8"/>
          <a:srcRect/>
          <a:stretch>
            <a:fillRect/>
          </a:stretch>
        </p:blipFill>
        <p:spPr bwMode="auto">
          <a:xfrm>
            <a:off x="2357423" y="5672902"/>
            <a:ext cx="4390072" cy="104224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6"/>
          <p:cNvSpPr txBox="1">
            <a:spLocks/>
          </p:cNvSpPr>
          <p:nvPr/>
        </p:nvSpPr>
        <p:spPr>
          <a:xfrm>
            <a:off x="687716" y="1000108"/>
            <a:ext cx="7813374" cy="5857892"/>
          </a:xfrm>
          <a:prstGeom prst="rect">
            <a:avLst/>
          </a:prstGeom>
        </p:spPr>
        <p:txBody>
          <a:bodyPr>
            <a:noAutofit/>
          </a:bodyPr>
          <a:lstStyle/>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r>
              <a:rPr lang="zh-CN" altLang="en-US" dirty="0" smtClean="0">
                <a:latin typeface="华文细黑" pitchFamily="2" charset="-122"/>
                <a:ea typeface="华文细黑" pitchFamily="2" charset="-122"/>
              </a:rPr>
              <a:t>根据灯具所处的环镜确定灯具的维护系数：</a:t>
            </a: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p:txBody>
      </p:sp>
      <p:sp>
        <p:nvSpPr>
          <p:cNvPr id="4"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pic>
        <p:nvPicPr>
          <p:cNvPr id="109570" name="Picture 2"/>
          <p:cNvPicPr>
            <a:picLocks noChangeAspect="1" noChangeArrowheads="1"/>
          </p:cNvPicPr>
          <p:nvPr/>
        </p:nvPicPr>
        <p:blipFill>
          <a:blip r:embed="rId3"/>
          <a:srcRect/>
          <a:stretch>
            <a:fillRect/>
          </a:stretch>
        </p:blipFill>
        <p:spPr bwMode="auto">
          <a:xfrm>
            <a:off x="1808057" y="2000240"/>
            <a:ext cx="5427464" cy="414340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6"/>
          <p:cNvSpPr txBox="1">
            <a:spLocks/>
          </p:cNvSpPr>
          <p:nvPr/>
        </p:nvSpPr>
        <p:spPr>
          <a:xfrm>
            <a:off x="687716" y="928670"/>
            <a:ext cx="7813374" cy="5857892"/>
          </a:xfrm>
          <a:prstGeom prst="rect">
            <a:avLst/>
          </a:prstGeom>
        </p:spPr>
        <p:txBody>
          <a:bodyPr>
            <a:noAutofit/>
          </a:bodyPr>
          <a:lstStyle/>
          <a:p>
            <a:pPr marL="342900" lvl="0" indent="-342900">
              <a:spcBef>
                <a:spcPct val="20000"/>
              </a:spcBef>
            </a:pPr>
            <a:r>
              <a:rPr lang="zh-CN" altLang="en-US" b="1" dirty="0" smtClean="0">
                <a:latin typeface="黑体" pitchFamily="2" charset="-122"/>
                <a:ea typeface="黑体" pitchFamily="2" charset="-122"/>
              </a:rPr>
              <a:t>照度计算实例：</a:t>
            </a:r>
            <a:endParaRPr lang="en-US" altLang="zh-CN" b="1" dirty="0" smtClean="0">
              <a:latin typeface="黑体" pitchFamily="2" charset="-122"/>
              <a:ea typeface="黑体" pitchFamily="2" charset="-122"/>
            </a:endParaRPr>
          </a:p>
          <a:p>
            <a:pPr marL="342900" lvl="0" indent="-342900">
              <a:spcBef>
                <a:spcPct val="20000"/>
              </a:spcBef>
            </a:pPr>
            <a:r>
              <a:rPr lang="zh-CN" altLang="en-US" dirty="0" smtClean="0">
                <a:latin typeface="华文细黑" pitchFamily="2" charset="-122"/>
                <a:ea typeface="华文细黑" pitchFamily="2" charset="-122"/>
              </a:rPr>
              <a:t>已知条件：车间为洁净厂房，长度</a:t>
            </a:r>
            <a:r>
              <a:rPr lang="en-US" altLang="zh-CN" dirty="0" smtClean="0">
                <a:latin typeface="华文细黑" pitchFamily="2" charset="-122"/>
                <a:ea typeface="华文细黑" pitchFamily="2" charset="-122"/>
              </a:rPr>
              <a:t>L=40m</a:t>
            </a:r>
            <a:r>
              <a:rPr lang="zh-CN" altLang="en-US" dirty="0" smtClean="0">
                <a:latin typeface="华文细黑" pitchFamily="2" charset="-122"/>
                <a:ea typeface="华文细黑" pitchFamily="2" charset="-122"/>
              </a:rPr>
              <a:t>，宽度</a:t>
            </a:r>
            <a:r>
              <a:rPr lang="en-US" altLang="zh-CN" dirty="0" smtClean="0">
                <a:latin typeface="华文细黑" pitchFamily="2" charset="-122"/>
                <a:ea typeface="华文细黑" pitchFamily="2" charset="-122"/>
              </a:rPr>
              <a:t>w=20m</a:t>
            </a:r>
            <a:r>
              <a:rPr lang="zh-CN" altLang="en-US" dirty="0" smtClean="0">
                <a:latin typeface="华文细黑" pitchFamily="2" charset="-122"/>
                <a:ea typeface="华文细黑" pitchFamily="2" charset="-122"/>
              </a:rPr>
              <a:t>，高度</a:t>
            </a:r>
            <a:r>
              <a:rPr lang="en-US" altLang="zh-CN" dirty="0" smtClean="0">
                <a:latin typeface="华文细黑" pitchFamily="2" charset="-122"/>
                <a:ea typeface="华文细黑" pitchFamily="2" charset="-122"/>
              </a:rPr>
              <a:t>H=3.0</a:t>
            </a:r>
            <a:r>
              <a:rPr lang="zh-CN" altLang="en-US" dirty="0" smtClean="0">
                <a:latin typeface="华文细黑" pitchFamily="2" charset="-122"/>
                <a:ea typeface="华文细黑" pitchFamily="2" charset="-122"/>
              </a:rPr>
              <a:t>米，</a:t>
            </a:r>
            <a:endParaRPr lang="en-US" altLang="zh-CN" dirty="0" smtClean="0">
              <a:latin typeface="华文细黑" pitchFamily="2" charset="-122"/>
              <a:ea typeface="华文细黑" pitchFamily="2" charset="-122"/>
            </a:endParaRPr>
          </a:p>
          <a:p>
            <a:pPr marL="342900" lvl="0" indent="-342900">
              <a:spcBef>
                <a:spcPct val="20000"/>
              </a:spcBef>
            </a:pPr>
            <a:r>
              <a:rPr lang="zh-CN" altLang="en-US" dirty="0" smtClean="0">
                <a:latin typeface="华文细黑" pitchFamily="2" charset="-122"/>
                <a:ea typeface="华文细黑" pitchFamily="2" charset="-122"/>
              </a:rPr>
              <a:t>设计照度</a:t>
            </a:r>
            <a:r>
              <a:rPr lang="en-US" altLang="zh-CN" dirty="0" smtClean="0">
                <a:latin typeface="华文细黑" pitchFamily="2" charset="-122"/>
                <a:ea typeface="华文细黑" pitchFamily="2" charset="-122"/>
              </a:rPr>
              <a:t>E=300lx</a:t>
            </a:r>
            <a:r>
              <a:rPr lang="zh-CN" altLang="en-US" dirty="0" smtClean="0">
                <a:latin typeface="华文细黑" pitchFamily="2" charset="-122"/>
                <a:ea typeface="华文细黑" pitchFamily="2" charset="-122"/>
              </a:rPr>
              <a:t>，灯具采用吸顶式</a:t>
            </a:r>
            <a:r>
              <a:rPr lang="en-US" altLang="zh-CN" dirty="0" smtClean="0">
                <a:latin typeface="华文细黑" pitchFamily="2" charset="-122"/>
                <a:ea typeface="华文细黑" pitchFamily="2" charset="-122"/>
              </a:rPr>
              <a:t>T5</a:t>
            </a:r>
            <a:r>
              <a:rPr lang="zh-CN" altLang="en-US" dirty="0" smtClean="0">
                <a:latin typeface="华文细黑" pitchFamily="2" charset="-122"/>
                <a:ea typeface="华文细黑" pitchFamily="2" charset="-122"/>
              </a:rPr>
              <a:t>双管洁净荧光灯</a:t>
            </a:r>
            <a:r>
              <a:rPr lang="en-US" altLang="zh-CN" dirty="0" smtClean="0">
                <a:latin typeface="华文细黑" pitchFamily="2" charset="-122"/>
                <a:ea typeface="华文细黑" pitchFamily="2" charset="-122"/>
              </a:rPr>
              <a:t>2x28W(</a:t>
            </a:r>
            <a:r>
              <a:rPr lang="zh-CN" altLang="en-US" dirty="0" smtClean="0">
                <a:latin typeface="华文细黑" pitchFamily="2" charset="-122"/>
                <a:ea typeface="华文细黑" pitchFamily="2" charset="-122"/>
              </a:rPr>
              <a:t>灯具光效</a:t>
            </a:r>
            <a:endParaRPr lang="en-US" altLang="zh-CN" dirty="0" smtClean="0">
              <a:latin typeface="华文细黑" pitchFamily="2" charset="-122"/>
              <a:ea typeface="华文细黑" pitchFamily="2" charset="-122"/>
            </a:endParaRPr>
          </a:p>
          <a:p>
            <a:pPr marL="342900" lvl="0" indent="-342900">
              <a:spcBef>
                <a:spcPct val="20000"/>
              </a:spcBef>
            </a:pPr>
            <a:r>
              <a:rPr lang="en-US" altLang="zh-CN" dirty="0" smtClean="0">
                <a:latin typeface="华文细黑" pitchFamily="2" charset="-122"/>
                <a:ea typeface="华文细黑" pitchFamily="2" charset="-122"/>
              </a:rPr>
              <a:t>85lm/w)</a:t>
            </a:r>
            <a:r>
              <a:rPr lang="zh-CN" altLang="en-US" dirty="0" smtClean="0">
                <a:latin typeface="华文细黑" pitchFamily="2" charset="-122"/>
                <a:ea typeface="华文细黑" pitchFamily="2" charset="-122"/>
              </a:rPr>
              <a:t>。计算此车间所需灯具数量。</a:t>
            </a:r>
            <a:endParaRPr lang="en-US" altLang="zh-CN" dirty="0" smtClean="0">
              <a:latin typeface="华文细黑" pitchFamily="2" charset="-122"/>
              <a:ea typeface="华文细黑" pitchFamily="2" charset="-122"/>
            </a:endParaRPr>
          </a:p>
          <a:p>
            <a:pPr marL="342900" lvl="0" indent="-342900">
              <a:spcBef>
                <a:spcPct val="20000"/>
              </a:spcBef>
            </a:pPr>
            <a:r>
              <a:rPr lang="zh-CN" altLang="en-US" dirty="0" smtClean="0">
                <a:latin typeface="华文细黑" pitchFamily="2" charset="-122"/>
                <a:ea typeface="华文细黑" pitchFamily="2" charset="-122"/>
              </a:rPr>
              <a:t>计算过程如下：</a:t>
            </a:r>
            <a:endParaRPr lang="en-US" altLang="zh-CN" dirty="0" smtClean="0">
              <a:latin typeface="华文细黑" pitchFamily="2" charset="-122"/>
              <a:ea typeface="华文细黑" pitchFamily="2" charset="-122"/>
            </a:endParaRPr>
          </a:p>
          <a:p>
            <a:pPr marL="342900" lvl="0" indent="-342900">
              <a:spcBef>
                <a:spcPct val="20000"/>
              </a:spcBef>
            </a:pPr>
            <a:r>
              <a:rPr lang="zh-CN" altLang="en-US" dirty="0" smtClean="0">
                <a:latin typeface="华文细黑" pitchFamily="2" charset="-122"/>
                <a:ea typeface="华文细黑" pitchFamily="2" charset="-122"/>
              </a:rPr>
              <a:t>       室形指数</a:t>
            </a:r>
            <a:r>
              <a:rPr lang="en-US" altLang="zh-CN" dirty="0" smtClean="0">
                <a:latin typeface="华文细黑" pitchFamily="2" charset="-122"/>
                <a:ea typeface="华文细黑" pitchFamily="2" charset="-122"/>
              </a:rPr>
              <a:t>K=(L×W)/[(H-0.75)(L+W)]=(40×20)/[(3-0.75)(40+20) =5.93                   </a:t>
            </a: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查室形利用系数表可得知，室形利用系数</a:t>
            </a:r>
            <a:r>
              <a:rPr lang="en-US" altLang="zh-CN" dirty="0" smtClean="0">
                <a:latin typeface="华文细黑" pitchFamily="2" charset="-122"/>
                <a:ea typeface="华文细黑" pitchFamily="2" charset="-122"/>
              </a:rPr>
              <a:t>RU=1</a:t>
            </a: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查灯具效率表可得知，此灯具效率</a:t>
            </a:r>
            <a:r>
              <a:rPr lang="en-US" altLang="zh-CN" dirty="0" smtClean="0">
                <a:latin typeface="华文细黑" pitchFamily="2" charset="-122"/>
                <a:ea typeface="华文细黑" pitchFamily="2" charset="-122"/>
              </a:rPr>
              <a:t>LE=0.7</a:t>
            </a: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查维护系数表可得知，此灯具维护系数</a:t>
            </a:r>
            <a:r>
              <a:rPr lang="en-US" altLang="zh-CN" dirty="0" smtClean="0">
                <a:latin typeface="华文细黑" pitchFamily="2" charset="-122"/>
                <a:ea typeface="华文细黑" pitchFamily="2" charset="-122"/>
              </a:rPr>
              <a:t>MK=0.8</a:t>
            </a: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此灯具的光通量</a:t>
            </a:r>
            <a:r>
              <a:rPr lang="en-US" altLang="zh-CN" dirty="0" smtClean="0">
                <a:latin typeface="华文细黑" pitchFamily="2" charset="-122"/>
                <a:ea typeface="华文细黑" pitchFamily="2" charset="-122"/>
              </a:rPr>
              <a:t>Φ=2×28×85=4760</a:t>
            </a:r>
            <a:r>
              <a:rPr lang="zh-CN" altLang="en-US" dirty="0" smtClean="0">
                <a:latin typeface="华文细黑" pitchFamily="2" charset="-122"/>
                <a:ea typeface="华文细黑" pitchFamily="2" charset="-122"/>
              </a:rPr>
              <a:t>（</a:t>
            </a:r>
            <a:r>
              <a:rPr lang="en-US" altLang="zh-CN" dirty="0" smtClean="0">
                <a:latin typeface="华文细黑" pitchFamily="2" charset="-122"/>
                <a:ea typeface="华文细黑" pitchFamily="2" charset="-122"/>
              </a:rPr>
              <a:t>lm</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灯具数量：</a:t>
            </a:r>
            <a:r>
              <a:rPr lang="en-US" altLang="zh-CN" dirty="0" smtClean="0">
                <a:latin typeface="华文细黑" pitchFamily="2" charset="-122"/>
                <a:ea typeface="华文细黑" pitchFamily="2" charset="-122"/>
              </a:rPr>
              <a:t>N=(E×L×W)/(Φ×RU×LE×MK)</a:t>
            </a:r>
          </a:p>
          <a:p>
            <a:pPr marL="342900" lvl="0" indent="-342900">
              <a:spcBef>
                <a:spcPct val="20000"/>
              </a:spcBef>
            </a:pPr>
            <a:r>
              <a:rPr lang="en-US" altLang="zh-CN" dirty="0" smtClean="0">
                <a:latin typeface="华文细黑" pitchFamily="2" charset="-122"/>
                <a:ea typeface="华文细黑" pitchFamily="2" charset="-122"/>
              </a:rPr>
              <a:t>                              =(300×40×20)/(4760×1×0.7×0.8) =90 (</a:t>
            </a:r>
            <a:r>
              <a:rPr lang="zh-CN" altLang="en-US" dirty="0" smtClean="0">
                <a:latin typeface="华文细黑" pitchFamily="2" charset="-122"/>
                <a:ea typeface="华文细黑" pitchFamily="2" charset="-122"/>
              </a:rPr>
              <a:t>套</a:t>
            </a:r>
            <a:r>
              <a:rPr lang="en-US" altLang="zh-CN" dirty="0" smtClean="0">
                <a:latin typeface="华文细黑" pitchFamily="2" charset="-122"/>
                <a:ea typeface="华文细黑" pitchFamily="2" charset="-122"/>
              </a:rPr>
              <a:t>)                           </a:t>
            </a: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依上述计算，选取灯具数量为</a:t>
            </a:r>
            <a:r>
              <a:rPr lang="en-US" altLang="zh-CN" dirty="0" smtClean="0">
                <a:latin typeface="华文细黑" pitchFamily="2" charset="-122"/>
                <a:ea typeface="华文细黑" pitchFamily="2" charset="-122"/>
              </a:rPr>
              <a:t>91</a:t>
            </a:r>
            <a:r>
              <a:rPr lang="zh-CN" altLang="en-US" dirty="0" smtClean="0">
                <a:latin typeface="华文细黑" pitchFamily="2" charset="-122"/>
                <a:ea typeface="华文细黑" pitchFamily="2" charset="-122"/>
              </a:rPr>
              <a:t>套。</a:t>
            </a:r>
            <a:endParaRPr lang="en-US" altLang="zh-CN" dirty="0" smtClean="0">
              <a:latin typeface="华文细黑" pitchFamily="2" charset="-122"/>
              <a:ea typeface="华文细黑" pitchFamily="2" charset="-122"/>
            </a:endParaRP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实际照度：</a:t>
            </a:r>
            <a:r>
              <a:rPr lang="en-US" altLang="zh-CN" dirty="0" smtClean="0">
                <a:latin typeface="华文细黑" pitchFamily="2" charset="-122"/>
                <a:ea typeface="华文细黑" pitchFamily="2" charset="-122"/>
              </a:rPr>
              <a:t>E= ( N× Φ×RU×LE×MK ) / (L×W)=303.2</a:t>
            </a:r>
            <a:r>
              <a:rPr lang="zh-CN" altLang="en-US" dirty="0" smtClean="0">
                <a:latin typeface="华文细黑" pitchFamily="2" charset="-122"/>
                <a:ea typeface="华文细黑" pitchFamily="2" charset="-122"/>
              </a:rPr>
              <a:t>（</a:t>
            </a:r>
            <a:r>
              <a:rPr lang="en-US" altLang="zh-CN" dirty="0" err="1" smtClean="0">
                <a:latin typeface="华文细黑" pitchFamily="2" charset="-122"/>
                <a:ea typeface="华文细黑" pitchFamily="2" charset="-122"/>
              </a:rPr>
              <a:t>lX</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功率密度：</a:t>
            </a:r>
            <a:r>
              <a:rPr lang="en-US" altLang="zh-CN" dirty="0" smtClean="0">
                <a:latin typeface="华文细黑" pitchFamily="2" charset="-122"/>
                <a:ea typeface="华文细黑" pitchFamily="2" charset="-122"/>
              </a:rPr>
              <a:t>W= ( 91×2×28 ) /(40×20)=6.37</a:t>
            </a:r>
            <a:r>
              <a:rPr lang="zh-CN" altLang="en-US" dirty="0" smtClean="0">
                <a:latin typeface="华文细黑" pitchFamily="2" charset="-122"/>
                <a:ea typeface="华文细黑" pitchFamily="2" charset="-122"/>
              </a:rPr>
              <a:t>（</a:t>
            </a:r>
            <a:r>
              <a:rPr lang="en-US" altLang="zh-CN" dirty="0" smtClean="0">
                <a:latin typeface="华文细黑" pitchFamily="2" charset="-122"/>
                <a:ea typeface="华文细黑" pitchFamily="2" charset="-122"/>
              </a:rPr>
              <a:t>W/M</a:t>
            </a:r>
            <a:r>
              <a:rPr lang="en-US" altLang="zh-CN" baseline="30000" dirty="0" smtClean="0">
                <a:latin typeface="华文细黑" pitchFamily="2" charset="-122"/>
                <a:ea typeface="华文细黑" pitchFamily="2" charset="-122"/>
              </a:rPr>
              <a:t>2</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pPr marL="342900" lvl="0" indent="-342900">
              <a:spcBef>
                <a:spcPct val="20000"/>
              </a:spcBef>
            </a:pPr>
            <a:r>
              <a:rPr lang="en-US" altLang="zh-CN" dirty="0" smtClean="0">
                <a:latin typeface="华文细黑" pitchFamily="2" charset="-122"/>
                <a:ea typeface="华文细黑" pitchFamily="2" charset="-122"/>
              </a:rPr>
              <a:t>       </a:t>
            </a:r>
            <a:r>
              <a:rPr lang="zh-CN" altLang="en-US" dirty="0" smtClean="0">
                <a:latin typeface="华文细黑" pitchFamily="2" charset="-122"/>
                <a:ea typeface="华文细黑" pitchFamily="2" charset="-122"/>
              </a:rPr>
              <a:t>功率密度折算：</a:t>
            </a:r>
            <a:r>
              <a:rPr lang="en-US" altLang="zh-CN" dirty="0" smtClean="0">
                <a:latin typeface="华文细黑" pitchFamily="2" charset="-122"/>
                <a:ea typeface="华文细黑" pitchFamily="2" charset="-122"/>
              </a:rPr>
              <a:t>W’=6.37×300/303.2=6.30</a:t>
            </a:r>
            <a:r>
              <a:rPr lang="zh-CN" altLang="en-US" dirty="0" smtClean="0">
                <a:latin typeface="华文细黑" pitchFamily="2" charset="-122"/>
                <a:ea typeface="华文细黑" pitchFamily="2" charset="-122"/>
              </a:rPr>
              <a:t> （</a:t>
            </a:r>
            <a:r>
              <a:rPr lang="en-US" altLang="zh-CN" dirty="0" smtClean="0">
                <a:latin typeface="华文细黑" pitchFamily="2" charset="-122"/>
                <a:ea typeface="华文细黑" pitchFamily="2" charset="-122"/>
              </a:rPr>
              <a:t>W/M</a:t>
            </a:r>
            <a:r>
              <a:rPr lang="en-US" altLang="zh-CN" baseline="30000" dirty="0" smtClean="0">
                <a:latin typeface="华文细黑" pitchFamily="2" charset="-122"/>
                <a:ea typeface="华文细黑" pitchFamily="2" charset="-122"/>
              </a:rPr>
              <a:t>2</a:t>
            </a:r>
            <a:r>
              <a:rPr lang="zh-CN" altLang="en-US" dirty="0" smtClean="0">
                <a:latin typeface="华文细黑" pitchFamily="2" charset="-122"/>
                <a:ea typeface="华文细黑" pitchFamily="2" charset="-122"/>
              </a:rPr>
              <a:t>）</a:t>
            </a:r>
            <a:endParaRPr lang="en-US" altLang="zh-CN" dirty="0" smtClean="0">
              <a:latin typeface="华文细黑" pitchFamily="2" charset="-122"/>
              <a:ea typeface="华文细黑" pitchFamily="2" charset="-122"/>
            </a:endParaRPr>
          </a:p>
          <a:p>
            <a:pPr marL="342900" lvl="0" indent="-342900">
              <a:spcBef>
                <a:spcPct val="20000"/>
              </a:spcBef>
            </a:pPr>
            <a:r>
              <a:rPr lang="en-US" altLang="zh-CN" dirty="0" smtClean="0">
                <a:latin typeface="华文细黑" pitchFamily="2" charset="-122"/>
                <a:ea typeface="华文细黑" pitchFamily="2" charset="-122"/>
              </a:rPr>
              <a:t>       W’&lt;8</a:t>
            </a:r>
            <a:r>
              <a:rPr lang="zh-CN" altLang="en-US" dirty="0" smtClean="0">
                <a:latin typeface="华文细黑" pitchFamily="2" charset="-122"/>
                <a:ea typeface="华文细黑" pitchFamily="2" charset="-122"/>
              </a:rPr>
              <a:t>，满足现行规范要求。</a:t>
            </a:r>
            <a:endParaRPr lang="en-US" altLang="zh-CN" dirty="0" smtClean="0">
              <a:latin typeface="华文细黑" pitchFamily="2" charset="-122"/>
              <a:ea typeface="华文细黑" pitchFamily="2" charset="-122"/>
            </a:endParaRPr>
          </a:p>
          <a:p>
            <a:pPr marL="342900" lvl="0" indent="-342900">
              <a:spcBef>
                <a:spcPct val="20000"/>
              </a:spcBef>
            </a:pPr>
            <a:r>
              <a:rPr lang="en-US" altLang="zh-CN" dirty="0" smtClean="0">
                <a:latin typeface="华文细黑" pitchFamily="2" charset="-122"/>
                <a:ea typeface="华文细黑" pitchFamily="2" charset="-122"/>
              </a:rPr>
              <a:t>       </a:t>
            </a:r>
          </a:p>
          <a:p>
            <a:pPr marL="342900" lvl="0" indent="-342900">
              <a:spcBef>
                <a:spcPct val="20000"/>
              </a:spcBef>
            </a:pPr>
            <a:r>
              <a:rPr lang="en-US" altLang="zh-CN" dirty="0" smtClean="0">
                <a:latin typeface="华文细黑" pitchFamily="2" charset="-122"/>
                <a:ea typeface="华文细黑" pitchFamily="2" charset="-122"/>
              </a:rPr>
              <a:t>       </a:t>
            </a: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a:p>
            <a:pPr marL="342900" lvl="0" indent="-342900">
              <a:spcBef>
                <a:spcPct val="20000"/>
              </a:spcBef>
            </a:pPr>
            <a:endParaRPr lang="en-US" altLang="zh-CN" dirty="0" smtClean="0">
              <a:latin typeface="华文细黑" pitchFamily="2" charset="-122"/>
              <a:ea typeface="华文细黑" pitchFamily="2" charset="-122"/>
            </a:endParaRPr>
          </a:p>
          <a:p>
            <a:pPr marL="342900" lvl="0" indent="-342900">
              <a:spcBef>
                <a:spcPct val="20000"/>
              </a:spcBef>
            </a:pPr>
            <a:endParaRPr kumimoji="0" lang="en-US" altLang="zh-CN" sz="1800" b="0" i="0" u="none" strike="noStrike" kern="1200" cap="none" spc="0" normalizeH="0" baseline="0" noProof="0" dirty="0" smtClean="0">
              <a:ln>
                <a:noFill/>
              </a:ln>
              <a:solidFill>
                <a:schemeClr val="tx1"/>
              </a:solidFill>
              <a:effectLst/>
              <a:uLnTx/>
              <a:uFillTx/>
              <a:latin typeface="华文细黑" pitchFamily="2" charset="-122"/>
              <a:ea typeface="华文细黑" pitchFamily="2" charset="-122"/>
              <a:cs typeface="+mn-cs"/>
            </a:endParaRPr>
          </a:p>
        </p:txBody>
      </p:sp>
      <p:sp>
        <p:nvSpPr>
          <p:cNvPr id="3"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7" name="Picture 7"/>
          <p:cNvPicPr>
            <a:picLocks noChangeAspect="1" noChangeArrowheads="1"/>
          </p:cNvPicPr>
          <p:nvPr/>
        </p:nvPicPr>
        <p:blipFill>
          <a:blip r:embed="rId3"/>
          <a:srcRect/>
          <a:stretch>
            <a:fillRect/>
          </a:stretch>
        </p:blipFill>
        <p:spPr bwMode="auto">
          <a:xfrm>
            <a:off x="985838" y="1500188"/>
            <a:ext cx="7172325" cy="3857625"/>
          </a:xfrm>
          <a:prstGeom prst="rect">
            <a:avLst/>
          </a:prstGeom>
          <a:noFill/>
          <a:ln w="9525">
            <a:noFill/>
            <a:miter lim="800000"/>
            <a:headEnd/>
            <a:tailEnd/>
          </a:ln>
          <a:effectLst/>
        </p:spPr>
      </p:pic>
      <p:sp>
        <p:nvSpPr>
          <p:cNvPr id="10"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pic>
        <p:nvPicPr>
          <p:cNvPr id="118787" name="Picture 3"/>
          <p:cNvPicPr>
            <a:picLocks noChangeAspect="1" noChangeArrowheads="1"/>
          </p:cNvPicPr>
          <p:nvPr/>
        </p:nvPicPr>
        <p:blipFill>
          <a:blip r:embed="rId3"/>
          <a:srcRect/>
          <a:stretch>
            <a:fillRect/>
          </a:stretch>
        </p:blipFill>
        <p:spPr bwMode="auto">
          <a:xfrm>
            <a:off x="438150" y="1023960"/>
            <a:ext cx="8267700" cy="56197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照度计算</a:t>
            </a:r>
            <a:endParaRPr lang="en-US" altLang="zh-CN" sz="3200" b="1" dirty="0" smtClean="0">
              <a:latin typeface="黑体" pitchFamily="2" charset="-122"/>
              <a:ea typeface="黑体" pitchFamily="2" charset="-122"/>
            </a:endParaRPr>
          </a:p>
        </p:txBody>
      </p:sp>
      <p:pic>
        <p:nvPicPr>
          <p:cNvPr id="119810" name="Picture 2"/>
          <p:cNvPicPr>
            <a:picLocks noChangeAspect="1" noChangeArrowheads="1"/>
          </p:cNvPicPr>
          <p:nvPr/>
        </p:nvPicPr>
        <p:blipFill>
          <a:blip r:embed="rId3"/>
          <a:srcRect/>
          <a:stretch>
            <a:fillRect/>
          </a:stretch>
        </p:blipFill>
        <p:spPr bwMode="auto">
          <a:xfrm>
            <a:off x="2017554" y="857232"/>
            <a:ext cx="5114925" cy="1115465"/>
          </a:xfrm>
          <a:prstGeom prst="rect">
            <a:avLst/>
          </a:prstGeom>
          <a:noFill/>
          <a:ln w="9525">
            <a:noFill/>
            <a:miter lim="800000"/>
            <a:headEnd/>
            <a:tailEnd/>
          </a:ln>
          <a:effectLst/>
        </p:spPr>
      </p:pic>
      <p:pic>
        <p:nvPicPr>
          <p:cNvPr id="119811" name="Picture 3"/>
          <p:cNvPicPr>
            <a:picLocks noChangeAspect="1" noChangeArrowheads="1"/>
          </p:cNvPicPr>
          <p:nvPr/>
        </p:nvPicPr>
        <p:blipFill>
          <a:blip r:embed="rId4"/>
          <a:srcRect/>
          <a:stretch>
            <a:fillRect/>
          </a:stretch>
        </p:blipFill>
        <p:spPr bwMode="auto">
          <a:xfrm>
            <a:off x="2014538" y="5643578"/>
            <a:ext cx="5114925" cy="1143008"/>
          </a:xfrm>
          <a:prstGeom prst="rect">
            <a:avLst/>
          </a:prstGeom>
          <a:noFill/>
          <a:ln w="9525">
            <a:noFill/>
            <a:miter lim="800000"/>
            <a:headEnd/>
            <a:tailEnd/>
          </a:ln>
          <a:effectLst/>
        </p:spPr>
      </p:pic>
      <p:pic>
        <p:nvPicPr>
          <p:cNvPr id="119813" name="Picture 5"/>
          <p:cNvPicPr>
            <a:picLocks noChangeAspect="1" noChangeArrowheads="1"/>
          </p:cNvPicPr>
          <p:nvPr/>
        </p:nvPicPr>
        <p:blipFill>
          <a:blip r:embed="rId5"/>
          <a:srcRect/>
          <a:stretch>
            <a:fillRect/>
          </a:stretch>
        </p:blipFill>
        <p:spPr bwMode="auto">
          <a:xfrm>
            <a:off x="2028825" y="4477992"/>
            <a:ext cx="5086350" cy="1143008"/>
          </a:xfrm>
          <a:prstGeom prst="rect">
            <a:avLst/>
          </a:prstGeom>
          <a:noFill/>
          <a:ln w="9525">
            <a:noFill/>
            <a:miter lim="800000"/>
            <a:headEnd/>
            <a:tailEnd/>
          </a:ln>
          <a:effectLst/>
        </p:spPr>
      </p:pic>
      <p:pic>
        <p:nvPicPr>
          <p:cNvPr id="119815" name="Picture 7"/>
          <p:cNvPicPr>
            <a:picLocks noChangeAspect="1" noChangeArrowheads="1"/>
          </p:cNvPicPr>
          <p:nvPr/>
        </p:nvPicPr>
        <p:blipFill>
          <a:blip r:embed="rId6"/>
          <a:srcRect/>
          <a:stretch>
            <a:fillRect/>
          </a:stretch>
        </p:blipFill>
        <p:spPr bwMode="auto">
          <a:xfrm>
            <a:off x="2024063" y="2000240"/>
            <a:ext cx="5095875" cy="1115465"/>
          </a:xfrm>
          <a:prstGeom prst="rect">
            <a:avLst/>
          </a:prstGeom>
          <a:noFill/>
          <a:ln w="9525">
            <a:noFill/>
            <a:miter lim="800000"/>
            <a:headEnd/>
            <a:tailEnd/>
          </a:ln>
          <a:effectLst/>
        </p:spPr>
      </p:pic>
      <p:pic>
        <p:nvPicPr>
          <p:cNvPr id="119816" name="Picture 8"/>
          <p:cNvPicPr>
            <a:picLocks noChangeAspect="1" noChangeArrowheads="1"/>
          </p:cNvPicPr>
          <p:nvPr/>
        </p:nvPicPr>
        <p:blipFill>
          <a:blip r:embed="rId7"/>
          <a:srcRect/>
          <a:stretch>
            <a:fillRect/>
          </a:stretch>
        </p:blipFill>
        <p:spPr bwMode="auto">
          <a:xfrm>
            <a:off x="2019300" y="3143248"/>
            <a:ext cx="5105400" cy="1322227"/>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
          <p:cNvSpPr txBox="1">
            <a:spLocks/>
          </p:cNvSpPr>
          <p:nvPr/>
        </p:nvSpPr>
        <p:spPr>
          <a:xfrm>
            <a:off x="685800" y="214290"/>
            <a:ext cx="7815290" cy="755645"/>
          </a:xfrm>
          <a:prstGeom prst="rect">
            <a:avLst/>
          </a:prstGeom>
        </p:spPr>
        <p:txBody>
          <a:bodyPr vert="horz" lIns="91440" tIns="45720" rIns="91440" bIns="45720" rtlCol="0" anchor="ctr">
            <a:normAutofit/>
          </a:bodyPr>
          <a:lstStyle/>
          <a:p>
            <a:pPr marL="342900" lvl="0" indent="-342900" algn="ctr">
              <a:spcBef>
                <a:spcPct val="20000"/>
              </a:spcBef>
              <a:defRPr/>
            </a:pPr>
            <a:r>
              <a:rPr lang="zh-CN" altLang="en-US" sz="3200" b="1" dirty="0" smtClean="0">
                <a:latin typeface="黑体" pitchFamily="2" charset="-122"/>
                <a:ea typeface="黑体" pitchFamily="2" charset="-122"/>
              </a:rPr>
              <a:t>建筑照明设计标准条文解读</a:t>
            </a:r>
            <a:endParaRPr lang="en-US" altLang="zh-CN" sz="3200" b="1" dirty="0" smtClean="0">
              <a:latin typeface="黑体" pitchFamily="2" charset="-122"/>
              <a:ea typeface="黑体" pitchFamily="2" charset="-122"/>
            </a:endParaRPr>
          </a:p>
        </p:txBody>
      </p:sp>
      <p:pic>
        <p:nvPicPr>
          <p:cNvPr id="129026" name="Picture 2"/>
          <p:cNvPicPr>
            <a:picLocks noChangeAspect="1" noChangeArrowheads="1"/>
          </p:cNvPicPr>
          <p:nvPr/>
        </p:nvPicPr>
        <p:blipFill>
          <a:blip r:embed="rId3"/>
          <a:srcRect/>
          <a:stretch>
            <a:fillRect/>
          </a:stretch>
        </p:blipFill>
        <p:spPr bwMode="auto">
          <a:xfrm>
            <a:off x="928662" y="1643050"/>
            <a:ext cx="3390900" cy="209550"/>
          </a:xfrm>
          <a:prstGeom prst="rect">
            <a:avLst/>
          </a:prstGeom>
          <a:noFill/>
          <a:ln w="9525">
            <a:noFill/>
            <a:miter lim="800000"/>
            <a:headEnd/>
            <a:tailEnd/>
          </a:ln>
          <a:effectLst/>
        </p:spPr>
      </p:pic>
      <p:pic>
        <p:nvPicPr>
          <p:cNvPr id="129027" name="Picture 3"/>
          <p:cNvPicPr>
            <a:picLocks noChangeAspect="1" noChangeArrowheads="1"/>
          </p:cNvPicPr>
          <p:nvPr/>
        </p:nvPicPr>
        <p:blipFill>
          <a:blip r:embed="rId4"/>
          <a:srcRect/>
          <a:stretch>
            <a:fillRect/>
          </a:stretch>
        </p:blipFill>
        <p:spPr bwMode="auto">
          <a:xfrm>
            <a:off x="857224" y="4129098"/>
            <a:ext cx="3905250" cy="809625"/>
          </a:xfrm>
          <a:prstGeom prst="rect">
            <a:avLst/>
          </a:prstGeom>
          <a:noFill/>
          <a:ln w="9525">
            <a:noFill/>
            <a:miter lim="800000"/>
            <a:headEnd/>
            <a:tailEnd/>
          </a:ln>
          <a:effectLst/>
        </p:spPr>
      </p:pic>
      <p:pic>
        <p:nvPicPr>
          <p:cNvPr id="129028" name="Picture 4"/>
          <p:cNvPicPr>
            <a:picLocks noChangeAspect="1" noChangeArrowheads="1"/>
          </p:cNvPicPr>
          <p:nvPr/>
        </p:nvPicPr>
        <p:blipFill>
          <a:blip r:embed="rId5"/>
          <a:srcRect/>
          <a:stretch>
            <a:fillRect/>
          </a:stretch>
        </p:blipFill>
        <p:spPr bwMode="auto">
          <a:xfrm>
            <a:off x="3071802" y="2143116"/>
            <a:ext cx="3933825" cy="1028700"/>
          </a:xfrm>
          <a:prstGeom prst="rect">
            <a:avLst/>
          </a:prstGeom>
          <a:noFill/>
          <a:ln w="9525">
            <a:noFill/>
            <a:miter lim="800000"/>
            <a:headEnd/>
            <a:tailEnd/>
          </a:ln>
          <a:effectLst/>
        </p:spPr>
      </p:pic>
      <p:pic>
        <p:nvPicPr>
          <p:cNvPr id="129029" name="Picture 5"/>
          <p:cNvPicPr>
            <a:picLocks noChangeAspect="1" noChangeArrowheads="1"/>
          </p:cNvPicPr>
          <p:nvPr/>
        </p:nvPicPr>
        <p:blipFill>
          <a:blip r:embed="rId6"/>
          <a:srcRect/>
          <a:stretch>
            <a:fillRect/>
          </a:stretch>
        </p:blipFill>
        <p:spPr bwMode="auto">
          <a:xfrm>
            <a:off x="3143240" y="5272106"/>
            <a:ext cx="3895725" cy="8001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9028"/>
                                        </p:tgtEl>
                                        <p:attrNameLst>
                                          <p:attrName>style.visibility</p:attrName>
                                        </p:attrNameLst>
                                      </p:cBhvr>
                                      <p:to>
                                        <p:strVal val="visible"/>
                                      </p:to>
                                    </p:set>
                                    <p:anim calcmode="lin" valueType="num">
                                      <p:cBhvr additive="base">
                                        <p:cTn id="7" dur="500" fill="hold"/>
                                        <p:tgtEl>
                                          <p:spTgt spid="129028"/>
                                        </p:tgtEl>
                                        <p:attrNameLst>
                                          <p:attrName>ppt_x</p:attrName>
                                        </p:attrNameLst>
                                      </p:cBhvr>
                                      <p:tavLst>
                                        <p:tav tm="0">
                                          <p:val>
                                            <p:strVal val="#ppt_x"/>
                                          </p:val>
                                        </p:tav>
                                        <p:tav tm="100000">
                                          <p:val>
                                            <p:strVal val="#ppt_x"/>
                                          </p:val>
                                        </p:tav>
                                      </p:tavLst>
                                    </p:anim>
                                    <p:anim calcmode="lin" valueType="num">
                                      <p:cBhvr additive="base">
                                        <p:cTn id="8" dur="500" fill="hold"/>
                                        <p:tgtEl>
                                          <p:spTgt spid="129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9029"/>
                                        </p:tgtEl>
                                        <p:attrNameLst>
                                          <p:attrName>style.visibility</p:attrName>
                                        </p:attrNameLst>
                                      </p:cBhvr>
                                      <p:to>
                                        <p:strVal val="visible"/>
                                      </p:to>
                                    </p:set>
                                    <p:anim calcmode="lin" valueType="num">
                                      <p:cBhvr additive="base">
                                        <p:cTn id="13" dur="500" fill="hold"/>
                                        <p:tgtEl>
                                          <p:spTgt spid="129029"/>
                                        </p:tgtEl>
                                        <p:attrNameLst>
                                          <p:attrName>ppt_x</p:attrName>
                                        </p:attrNameLst>
                                      </p:cBhvr>
                                      <p:tavLst>
                                        <p:tav tm="0">
                                          <p:val>
                                            <p:strVal val="#ppt_x"/>
                                          </p:val>
                                        </p:tav>
                                        <p:tav tm="100000">
                                          <p:val>
                                            <p:strVal val="#ppt_x"/>
                                          </p:val>
                                        </p:tav>
                                      </p:tavLst>
                                    </p:anim>
                                    <p:anim calcmode="lin" valueType="num">
                                      <p:cBhvr additive="base">
                                        <p:cTn id="14" dur="500" fill="hold"/>
                                        <p:tgtEl>
                                          <p:spTgt spid="1290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0"/>
          <p:cNvSpPr txBox="1">
            <a:spLocks/>
          </p:cNvSpPr>
          <p:nvPr/>
        </p:nvSpPr>
        <p:spPr>
          <a:xfrm>
            <a:off x="642910" y="2143117"/>
            <a:ext cx="7815290" cy="2184404"/>
          </a:xfrm>
          <a:prstGeom prst="rect">
            <a:avLst/>
          </a:prstGeom>
        </p:spPr>
        <p:txBody>
          <a:bodyPr vert="horz" lIns="91440" tIns="45720" rIns="91440" bIns="45720" rtlCol="0" anchor="ctr">
            <a:noAutofit/>
          </a:bodyPr>
          <a:lstStyle/>
          <a:p>
            <a:pPr marL="342900" lvl="0" indent="-342900" algn="ctr">
              <a:spcBef>
                <a:spcPct val="20000"/>
              </a:spcBef>
              <a:defRPr/>
            </a:pPr>
            <a:r>
              <a:rPr lang="zh-CN" altLang="en-US" sz="9600" b="1" dirty="0" smtClean="0">
                <a:latin typeface="黑体" pitchFamily="2" charset="-122"/>
                <a:ea typeface="黑体" pitchFamily="2" charset="-122"/>
              </a:rPr>
              <a:t>谢谢！</a:t>
            </a:r>
            <a:endParaRPr lang="en-US" altLang="zh-CN" sz="9600" b="1" dirty="0" smtClean="0">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主题">
  <a:themeElements>
    <a:clrScheme name="穿越">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穿越">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
  <TotalTime>4540</TotalTime>
  <Words>3071</Words>
  <Application>Microsoft Office PowerPoint</Application>
  <PresentationFormat>全屏显示(4:3)</PresentationFormat>
  <Paragraphs>657</Paragraphs>
  <Slides>80</Slides>
  <Notes>64</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80</vt:i4>
      </vt:variant>
    </vt:vector>
  </HeadingPairs>
  <TitlesOfParts>
    <vt:vector size="82" baseType="lpstr">
      <vt:lpstr>Office 主题</vt:lpstr>
      <vt:lpstr>Image</vt:lpstr>
      <vt:lpstr>幻灯片 1</vt:lpstr>
      <vt:lpstr>幻灯片 2</vt:lpstr>
      <vt:lpstr>幻灯片 3</vt:lpstr>
      <vt:lpstr>幻灯片 4</vt:lpstr>
      <vt:lpstr>低压配电</vt:lpstr>
      <vt:lpstr>接地型式</vt:lpstr>
      <vt:lpstr>幻灯片 7</vt:lpstr>
      <vt:lpstr>幻灯片 8</vt:lpstr>
      <vt:lpstr>幻灯片 9</vt:lpstr>
      <vt:lpstr>幻灯片 10</vt:lpstr>
      <vt:lpstr>常用低压电力配电系统接线</vt:lpstr>
      <vt:lpstr>幻灯片 12</vt:lpstr>
      <vt:lpstr>幻灯片 13</vt:lpstr>
      <vt:lpstr>低压配电线路的保护</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vector>
  </TitlesOfParts>
  <Company>Sky123.Org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fanyl</dc:creator>
  <cp:lastModifiedBy>USER</cp:lastModifiedBy>
  <cp:revision>405</cp:revision>
  <dcterms:created xsi:type="dcterms:W3CDTF">2013-01-25T03:04:51Z</dcterms:created>
  <dcterms:modified xsi:type="dcterms:W3CDTF">2015-04-19T05:19:30Z</dcterms:modified>
</cp:coreProperties>
</file>